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1"/>
  </p:notesMasterIdLst>
  <p:sldIdLst>
    <p:sldId id="256" r:id="rId2"/>
    <p:sldId id="257" r:id="rId3"/>
    <p:sldId id="271" r:id="rId4"/>
    <p:sldId id="272" r:id="rId5"/>
    <p:sldId id="273" r:id="rId6"/>
    <p:sldId id="267" r:id="rId7"/>
    <p:sldId id="280" r:id="rId8"/>
    <p:sldId id="269" r:id="rId9"/>
    <p:sldId id="406" r:id="rId10"/>
    <p:sldId id="298" r:id="rId11"/>
    <p:sldId id="288" r:id="rId12"/>
    <p:sldId id="392" r:id="rId13"/>
    <p:sldId id="393" r:id="rId14"/>
    <p:sldId id="394" r:id="rId15"/>
    <p:sldId id="395" r:id="rId16"/>
    <p:sldId id="397" r:id="rId17"/>
    <p:sldId id="398" r:id="rId18"/>
    <p:sldId id="307" r:id="rId19"/>
    <p:sldId id="303" r:id="rId20"/>
    <p:sldId id="296" r:id="rId21"/>
    <p:sldId id="368" r:id="rId22"/>
    <p:sldId id="404" r:id="rId23"/>
    <p:sldId id="304" r:id="rId24"/>
    <p:sldId id="366" r:id="rId25"/>
    <p:sldId id="317" r:id="rId26"/>
    <p:sldId id="312" r:id="rId27"/>
    <p:sldId id="314" r:id="rId28"/>
    <p:sldId id="318" r:id="rId29"/>
    <p:sldId id="356" r:id="rId30"/>
    <p:sldId id="359" r:id="rId31"/>
    <p:sldId id="358" r:id="rId32"/>
    <p:sldId id="360" r:id="rId33"/>
    <p:sldId id="351" r:id="rId34"/>
    <p:sldId id="361" r:id="rId35"/>
    <p:sldId id="438" r:id="rId36"/>
    <p:sldId id="378" r:id="rId37"/>
    <p:sldId id="465" r:id="rId38"/>
    <p:sldId id="466" r:id="rId39"/>
    <p:sldId id="410" r:id="rId40"/>
    <p:sldId id="440" r:id="rId41"/>
    <p:sldId id="454" r:id="rId42"/>
    <p:sldId id="445" r:id="rId43"/>
    <p:sldId id="446" r:id="rId44"/>
    <p:sldId id="464" r:id="rId45"/>
    <p:sldId id="467" r:id="rId46"/>
    <p:sldId id="468" r:id="rId47"/>
    <p:sldId id="472" r:id="rId48"/>
    <p:sldId id="487" r:id="rId49"/>
    <p:sldId id="474" r:id="rId50"/>
    <p:sldId id="475" r:id="rId51"/>
    <p:sldId id="476" r:id="rId52"/>
    <p:sldId id="477" r:id="rId53"/>
    <p:sldId id="478" r:id="rId54"/>
    <p:sldId id="479" r:id="rId55"/>
    <p:sldId id="480" r:id="rId56"/>
    <p:sldId id="481" r:id="rId57"/>
    <p:sldId id="482" r:id="rId58"/>
    <p:sldId id="483" r:id="rId59"/>
    <p:sldId id="484" r:id="rId60"/>
    <p:sldId id="488" r:id="rId61"/>
    <p:sldId id="486" r:id="rId62"/>
    <p:sldId id="470" r:id="rId63"/>
    <p:sldId id="491" r:id="rId64"/>
    <p:sldId id="489" r:id="rId65"/>
    <p:sldId id="490" r:id="rId66"/>
    <p:sldId id="278" r:id="rId67"/>
    <p:sldId id="301" r:id="rId68"/>
    <p:sldId id="381" r:id="rId69"/>
    <p:sldId id="283" r:id="rId7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9432B"/>
    <a:srgbClr val="000000"/>
    <a:srgbClr val="D16349"/>
    <a:srgbClr val="595959"/>
    <a:srgbClr val="7F7F7F"/>
    <a:srgbClr val="97B595"/>
    <a:srgbClr val="BCCFBB"/>
    <a:srgbClr val="D2DFD1"/>
    <a:srgbClr val="D553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4528" autoAdjust="0"/>
  </p:normalViewPr>
  <p:slideViewPr>
    <p:cSldViewPr>
      <p:cViewPr varScale="1">
        <p:scale>
          <a:sx n="61" d="100"/>
          <a:sy n="61" d="100"/>
        </p:scale>
        <p:origin x="-1506" y="-96"/>
      </p:cViewPr>
      <p:guideLst>
        <p:guide orient="horz" pos="2160"/>
        <p:guide pos="2880"/>
      </p:guideLst>
    </p:cSldViewPr>
  </p:slideViewPr>
  <p:notesTextViewPr>
    <p:cViewPr>
      <p:scale>
        <a:sx n="1" d="1"/>
        <a:sy n="1" d="1"/>
      </p:scale>
      <p:origin x="0" y="0"/>
    </p:cViewPr>
  </p:notesTextViewPr>
  <p:sorterViewPr>
    <p:cViewPr>
      <p:scale>
        <a:sx n="118" d="100"/>
        <a:sy n="118" d="100"/>
      </p:scale>
      <p:origin x="0" y="14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B94ED3F9-E659-472F-93C9-39958B14CBBA}" type="datetimeFigureOut">
              <a:rPr kumimoji="1" lang="ja-JP" altLang="en-US" smtClean="0"/>
              <a:pPr/>
              <a:t>2015/12/19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C521E4F-4D72-4180-A8B8-219D402E42CF}" type="slidenum">
              <a:rPr kumimoji="1" lang="ja-JP" altLang="en-US" smtClean="0"/>
              <a:pPr/>
              <a:t>‹#›</a:t>
            </a:fld>
            <a:endParaRPr kumimoji="1" lang="ja-JP" altLang="en-US"/>
          </a:p>
        </p:txBody>
      </p:sp>
    </p:spTree>
    <p:extLst>
      <p:ext uri="{BB962C8B-B14F-4D97-AF65-F5344CB8AC3E}">
        <p14:creationId xmlns:p14="http://schemas.microsoft.com/office/powerpoint/2010/main" val="5013128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a:t>
            </a:fld>
            <a:endParaRPr kumimoji="1" lang="ja-JP" altLang="en-US" dirty="0"/>
          </a:p>
        </p:txBody>
      </p:sp>
    </p:spTree>
    <p:extLst>
      <p:ext uri="{BB962C8B-B14F-4D97-AF65-F5344CB8AC3E}">
        <p14:creationId xmlns:p14="http://schemas.microsoft.com/office/powerpoint/2010/main" val="1044254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12</a:t>
            </a:fld>
            <a:endParaRPr kumimoji="1" lang="ja-JP" altLang="en-US"/>
          </a:p>
        </p:txBody>
      </p:sp>
    </p:spTree>
    <p:extLst>
      <p:ext uri="{BB962C8B-B14F-4D97-AF65-F5344CB8AC3E}">
        <p14:creationId xmlns:p14="http://schemas.microsoft.com/office/powerpoint/2010/main" val="336900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13</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14</a:t>
            </a:fld>
            <a:endParaRPr kumimoji="1" lang="ja-JP" altLang="en-US"/>
          </a:p>
        </p:txBody>
      </p:sp>
    </p:spTree>
    <p:extLst>
      <p:ext uri="{BB962C8B-B14F-4D97-AF65-F5344CB8AC3E}">
        <p14:creationId xmlns:p14="http://schemas.microsoft.com/office/powerpoint/2010/main" val="1303539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15</a:t>
            </a:fld>
            <a:endParaRPr kumimoji="1" lang="ja-JP" altLang="en-US"/>
          </a:p>
        </p:txBody>
      </p:sp>
    </p:spTree>
    <p:extLst>
      <p:ext uri="{BB962C8B-B14F-4D97-AF65-F5344CB8AC3E}">
        <p14:creationId xmlns:p14="http://schemas.microsoft.com/office/powerpoint/2010/main" val="1303539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16</a:t>
            </a:fld>
            <a:endParaRPr kumimoji="1" lang="ja-JP" altLang="en-US"/>
          </a:p>
        </p:txBody>
      </p:sp>
    </p:spTree>
    <p:extLst>
      <p:ext uri="{BB962C8B-B14F-4D97-AF65-F5344CB8AC3E}">
        <p14:creationId xmlns:p14="http://schemas.microsoft.com/office/powerpoint/2010/main" val="1303539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17</a:t>
            </a:fld>
            <a:endParaRPr kumimoji="1" lang="ja-JP" altLang="en-US"/>
          </a:p>
        </p:txBody>
      </p:sp>
    </p:spTree>
    <p:extLst>
      <p:ext uri="{BB962C8B-B14F-4D97-AF65-F5344CB8AC3E}">
        <p14:creationId xmlns:p14="http://schemas.microsoft.com/office/powerpoint/2010/main" val="1303539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18</a:t>
            </a:fld>
            <a:endParaRPr kumimoji="1" lang="ja-JP" altLang="en-US"/>
          </a:p>
        </p:txBody>
      </p:sp>
    </p:spTree>
    <p:extLst>
      <p:ext uri="{BB962C8B-B14F-4D97-AF65-F5344CB8AC3E}">
        <p14:creationId xmlns:p14="http://schemas.microsoft.com/office/powerpoint/2010/main" val="1472548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19</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20</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smtClean="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21</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a:t>
            </a:fld>
            <a:endParaRPr kumimoji="1" lang="ja-JP" altLang="en-US" dirty="0"/>
          </a:p>
        </p:txBody>
      </p:sp>
    </p:spTree>
    <p:extLst>
      <p:ext uri="{BB962C8B-B14F-4D97-AF65-F5344CB8AC3E}">
        <p14:creationId xmlns:p14="http://schemas.microsoft.com/office/powerpoint/2010/main" val="5895279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22</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23</a:t>
            </a:fld>
            <a:endParaRPr kumimoji="1" lang="ja-JP" altLang="en-US"/>
          </a:p>
        </p:txBody>
      </p:sp>
    </p:spTree>
    <p:extLst>
      <p:ext uri="{BB962C8B-B14F-4D97-AF65-F5344CB8AC3E}">
        <p14:creationId xmlns:p14="http://schemas.microsoft.com/office/powerpoint/2010/main" val="4128947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24</a:t>
            </a:fld>
            <a:endParaRPr kumimoji="1" lang="ja-JP" altLang="en-US"/>
          </a:p>
        </p:txBody>
      </p:sp>
    </p:spTree>
    <p:extLst>
      <p:ext uri="{BB962C8B-B14F-4D97-AF65-F5344CB8AC3E}">
        <p14:creationId xmlns:p14="http://schemas.microsoft.com/office/powerpoint/2010/main" val="771506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25</a:t>
            </a:fld>
            <a:endParaRPr kumimoji="1" lang="ja-JP" altLang="en-US"/>
          </a:p>
        </p:txBody>
      </p:sp>
    </p:spTree>
    <p:extLst>
      <p:ext uri="{BB962C8B-B14F-4D97-AF65-F5344CB8AC3E}">
        <p14:creationId xmlns:p14="http://schemas.microsoft.com/office/powerpoint/2010/main" val="1903658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26</a:t>
            </a:fld>
            <a:endParaRPr kumimoji="1" lang="ja-JP" altLang="en-US"/>
          </a:p>
        </p:txBody>
      </p:sp>
    </p:spTree>
    <p:extLst>
      <p:ext uri="{BB962C8B-B14F-4D97-AF65-F5344CB8AC3E}">
        <p14:creationId xmlns:p14="http://schemas.microsoft.com/office/powerpoint/2010/main" val="3841970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27</a:t>
            </a:fld>
            <a:endParaRPr kumimoji="1" lang="ja-JP" altLang="en-US"/>
          </a:p>
        </p:txBody>
      </p:sp>
    </p:spTree>
    <p:extLst>
      <p:ext uri="{BB962C8B-B14F-4D97-AF65-F5344CB8AC3E}">
        <p14:creationId xmlns:p14="http://schemas.microsoft.com/office/powerpoint/2010/main" val="31421235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28</a:t>
            </a:fld>
            <a:endParaRPr kumimoji="1" lang="ja-JP" altLang="en-US"/>
          </a:p>
        </p:txBody>
      </p:sp>
    </p:spTree>
    <p:extLst>
      <p:ext uri="{BB962C8B-B14F-4D97-AF65-F5344CB8AC3E}">
        <p14:creationId xmlns:p14="http://schemas.microsoft.com/office/powerpoint/2010/main" val="2885622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29</a:t>
            </a:fld>
            <a:endParaRPr kumimoji="1" lang="ja-JP" altLang="en-US"/>
          </a:p>
        </p:txBody>
      </p:sp>
    </p:spTree>
    <p:extLst>
      <p:ext uri="{BB962C8B-B14F-4D97-AF65-F5344CB8AC3E}">
        <p14:creationId xmlns:p14="http://schemas.microsoft.com/office/powerpoint/2010/main" val="4042582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30</a:t>
            </a:fld>
            <a:endParaRPr kumimoji="1" lang="ja-JP" altLang="en-US"/>
          </a:p>
        </p:txBody>
      </p:sp>
    </p:spTree>
    <p:extLst>
      <p:ext uri="{BB962C8B-B14F-4D97-AF65-F5344CB8AC3E}">
        <p14:creationId xmlns:p14="http://schemas.microsoft.com/office/powerpoint/2010/main" val="35580446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31</a:t>
            </a:fld>
            <a:endParaRPr kumimoji="1" lang="ja-JP" altLang="en-US"/>
          </a:p>
        </p:txBody>
      </p:sp>
    </p:spTree>
    <p:extLst>
      <p:ext uri="{BB962C8B-B14F-4D97-AF65-F5344CB8AC3E}">
        <p14:creationId xmlns:p14="http://schemas.microsoft.com/office/powerpoint/2010/main" val="122551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a:t>
            </a:fld>
            <a:endParaRPr kumimoji="1" lang="ja-JP" altLang="en-US" dirty="0"/>
          </a:p>
        </p:txBody>
      </p:sp>
    </p:spTree>
    <p:extLst>
      <p:ext uri="{BB962C8B-B14F-4D97-AF65-F5344CB8AC3E}">
        <p14:creationId xmlns:p14="http://schemas.microsoft.com/office/powerpoint/2010/main" val="12963953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32</a:t>
            </a:fld>
            <a:endParaRPr kumimoji="1" lang="ja-JP" altLang="en-US"/>
          </a:p>
        </p:txBody>
      </p:sp>
    </p:spTree>
    <p:extLst>
      <p:ext uri="{BB962C8B-B14F-4D97-AF65-F5344CB8AC3E}">
        <p14:creationId xmlns:p14="http://schemas.microsoft.com/office/powerpoint/2010/main" val="28546315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33</a:t>
            </a:fld>
            <a:endParaRPr kumimoji="1" lang="ja-JP" altLang="en-US"/>
          </a:p>
        </p:txBody>
      </p:sp>
    </p:spTree>
    <p:extLst>
      <p:ext uri="{BB962C8B-B14F-4D97-AF65-F5344CB8AC3E}">
        <p14:creationId xmlns:p14="http://schemas.microsoft.com/office/powerpoint/2010/main" val="5873143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34</a:t>
            </a:fld>
            <a:endParaRPr kumimoji="1" lang="ja-JP" altLang="en-US"/>
          </a:p>
        </p:txBody>
      </p:sp>
    </p:spTree>
    <p:extLst>
      <p:ext uri="{BB962C8B-B14F-4D97-AF65-F5344CB8AC3E}">
        <p14:creationId xmlns:p14="http://schemas.microsoft.com/office/powerpoint/2010/main" val="6060940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35</a:t>
            </a:fld>
            <a:endParaRPr kumimoji="1" lang="ja-JP" altLang="en-US"/>
          </a:p>
        </p:txBody>
      </p:sp>
    </p:spTree>
    <p:extLst>
      <p:ext uri="{BB962C8B-B14F-4D97-AF65-F5344CB8AC3E}">
        <p14:creationId xmlns:p14="http://schemas.microsoft.com/office/powerpoint/2010/main" val="6060940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36</a:t>
            </a:fld>
            <a:endParaRPr kumimoji="1" lang="ja-JP" altLang="en-US"/>
          </a:p>
        </p:txBody>
      </p:sp>
    </p:spTree>
    <p:extLst>
      <p:ext uri="{BB962C8B-B14F-4D97-AF65-F5344CB8AC3E}">
        <p14:creationId xmlns:p14="http://schemas.microsoft.com/office/powerpoint/2010/main" val="33909045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lang="ja-JP" altLang="en-US" smtClean="0">
                <a:solidFill>
                  <a:prstClr val="black"/>
                </a:solidFill>
              </a:rPr>
              <a:pPr/>
              <a:t>37</a:t>
            </a:fld>
            <a:endParaRPr lang="ja-JP" altLang="en-US">
              <a:solidFill>
                <a:prstClr val="black"/>
              </a:solidFill>
            </a:endParaRPr>
          </a:p>
        </p:txBody>
      </p:sp>
    </p:spTree>
    <p:extLst>
      <p:ext uri="{BB962C8B-B14F-4D97-AF65-F5344CB8AC3E}">
        <p14:creationId xmlns:p14="http://schemas.microsoft.com/office/powerpoint/2010/main" val="17357014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38</a:t>
            </a:fld>
            <a:endParaRPr kumimoji="1" lang="ja-JP" altLang="en-US"/>
          </a:p>
        </p:txBody>
      </p:sp>
    </p:spTree>
    <p:extLst>
      <p:ext uri="{BB962C8B-B14F-4D97-AF65-F5344CB8AC3E}">
        <p14:creationId xmlns:p14="http://schemas.microsoft.com/office/powerpoint/2010/main" val="33496073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39</a:t>
            </a:fld>
            <a:endParaRPr kumimoji="1" lang="ja-JP" altLang="en-US"/>
          </a:p>
        </p:txBody>
      </p:sp>
    </p:spTree>
    <p:extLst>
      <p:ext uri="{BB962C8B-B14F-4D97-AF65-F5344CB8AC3E}">
        <p14:creationId xmlns:p14="http://schemas.microsoft.com/office/powerpoint/2010/main" val="15397093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40</a:t>
            </a:fld>
            <a:endParaRPr kumimoji="1" lang="ja-JP" altLang="en-US"/>
          </a:p>
        </p:txBody>
      </p:sp>
    </p:spTree>
    <p:extLst>
      <p:ext uri="{BB962C8B-B14F-4D97-AF65-F5344CB8AC3E}">
        <p14:creationId xmlns:p14="http://schemas.microsoft.com/office/powerpoint/2010/main" val="4881753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41</a:t>
            </a:fld>
            <a:endParaRPr kumimoji="1" lang="ja-JP" altLang="en-US"/>
          </a:p>
        </p:txBody>
      </p:sp>
    </p:spTree>
    <p:extLst>
      <p:ext uri="{BB962C8B-B14F-4D97-AF65-F5344CB8AC3E}">
        <p14:creationId xmlns:p14="http://schemas.microsoft.com/office/powerpoint/2010/main" val="268771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a:t>
            </a:fld>
            <a:endParaRPr kumimoji="1" lang="ja-JP" altLang="en-US"/>
          </a:p>
        </p:txBody>
      </p:sp>
    </p:spTree>
    <p:extLst>
      <p:ext uri="{BB962C8B-B14F-4D97-AF65-F5344CB8AC3E}">
        <p14:creationId xmlns:p14="http://schemas.microsoft.com/office/powerpoint/2010/main" val="11744734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42</a:t>
            </a:fld>
            <a:endParaRPr kumimoji="1" lang="ja-JP" altLang="en-US"/>
          </a:p>
        </p:txBody>
      </p:sp>
    </p:spTree>
    <p:extLst>
      <p:ext uri="{BB962C8B-B14F-4D97-AF65-F5344CB8AC3E}">
        <p14:creationId xmlns:p14="http://schemas.microsoft.com/office/powerpoint/2010/main" val="2796791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43</a:t>
            </a:fld>
            <a:endParaRPr kumimoji="1" lang="ja-JP" altLang="en-US"/>
          </a:p>
        </p:txBody>
      </p:sp>
    </p:spTree>
    <p:extLst>
      <p:ext uri="{BB962C8B-B14F-4D97-AF65-F5344CB8AC3E}">
        <p14:creationId xmlns:p14="http://schemas.microsoft.com/office/powerpoint/2010/main" val="12287411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44</a:t>
            </a:fld>
            <a:endParaRPr kumimoji="1" lang="ja-JP" altLang="en-US"/>
          </a:p>
        </p:txBody>
      </p:sp>
    </p:spTree>
    <p:extLst>
      <p:ext uri="{BB962C8B-B14F-4D97-AF65-F5344CB8AC3E}">
        <p14:creationId xmlns:p14="http://schemas.microsoft.com/office/powerpoint/2010/main" val="669574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45</a:t>
            </a:fld>
            <a:endParaRPr kumimoji="1" lang="ja-JP" altLang="en-US"/>
          </a:p>
        </p:txBody>
      </p:sp>
    </p:spTree>
    <p:extLst>
      <p:ext uri="{BB962C8B-B14F-4D97-AF65-F5344CB8AC3E}">
        <p14:creationId xmlns:p14="http://schemas.microsoft.com/office/powerpoint/2010/main" val="4649322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46</a:t>
            </a:fld>
            <a:endParaRPr kumimoji="1" lang="ja-JP" altLang="en-US"/>
          </a:p>
        </p:txBody>
      </p:sp>
    </p:spTree>
    <p:extLst>
      <p:ext uri="{BB962C8B-B14F-4D97-AF65-F5344CB8AC3E}">
        <p14:creationId xmlns:p14="http://schemas.microsoft.com/office/powerpoint/2010/main" val="930820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47</a:t>
            </a:fld>
            <a:endParaRPr kumimoji="1" lang="ja-JP" altLang="en-US"/>
          </a:p>
        </p:txBody>
      </p:sp>
    </p:spTree>
    <p:extLst>
      <p:ext uri="{BB962C8B-B14F-4D97-AF65-F5344CB8AC3E}">
        <p14:creationId xmlns:p14="http://schemas.microsoft.com/office/powerpoint/2010/main" val="28856227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B8700EA-E914-4DCA-AF08-8ABA8A9F51B8}" type="slidenum">
              <a:rPr kumimoji="1" lang="ja-JP" altLang="en-US" smtClean="0"/>
              <a:t>49</a:t>
            </a:fld>
            <a:endParaRPr kumimoji="1" lang="ja-JP" altLang="en-US"/>
          </a:p>
        </p:txBody>
      </p:sp>
    </p:spTree>
    <p:extLst>
      <p:ext uri="{BB962C8B-B14F-4D97-AF65-F5344CB8AC3E}">
        <p14:creationId xmlns:p14="http://schemas.microsoft.com/office/powerpoint/2010/main" val="15216707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52</a:t>
            </a:fld>
            <a:endParaRPr kumimoji="1" lang="ja-JP" altLang="en-US"/>
          </a:p>
        </p:txBody>
      </p:sp>
    </p:spTree>
    <p:extLst>
      <p:ext uri="{BB962C8B-B14F-4D97-AF65-F5344CB8AC3E}">
        <p14:creationId xmlns:p14="http://schemas.microsoft.com/office/powerpoint/2010/main" val="5902228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53</a:t>
            </a:fld>
            <a:endParaRPr kumimoji="1" lang="ja-JP" altLang="en-US"/>
          </a:p>
        </p:txBody>
      </p:sp>
    </p:spTree>
    <p:extLst>
      <p:ext uri="{BB962C8B-B14F-4D97-AF65-F5344CB8AC3E}">
        <p14:creationId xmlns:p14="http://schemas.microsoft.com/office/powerpoint/2010/main" val="38301157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54</a:t>
            </a:fld>
            <a:endParaRPr kumimoji="1" lang="ja-JP" altLang="en-US"/>
          </a:p>
        </p:txBody>
      </p:sp>
    </p:spTree>
    <p:extLst>
      <p:ext uri="{BB962C8B-B14F-4D97-AF65-F5344CB8AC3E}">
        <p14:creationId xmlns:p14="http://schemas.microsoft.com/office/powerpoint/2010/main" val="2664222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a:t>
            </a:fld>
            <a:endParaRPr kumimoji="1" lang="ja-JP" altLang="en-US"/>
          </a:p>
        </p:txBody>
      </p:sp>
    </p:spTree>
    <p:extLst>
      <p:ext uri="{BB962C8B-B14F-4D97-AF65-F5344CB8AC3E}">
        <p14:creationId xmlns:p14="http://schemas.microsoft.com/office/powerpoint/2010/main" val="31093467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55</a:t>
            </a:fld>
            <a:endParaRPr kumimoji="1" lang="ja-JP" altLang="en-US"/>
          </a:p>
        </p:txBody>
      </p:sp>
    </p:spTree>
    <p:extLst>
      <p:ext uri="{BB962C8B-B14F-4D97-AF65-F5344CB8AC3E}">
        <p14:creationId xmlns:p14="http://schemas.microsoft.com/office/powerpoint/2010/main" val="8962738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56</a:t>
            </a:fld>
            <a:endParaRPr kumimoji="1" lang="ja-JP" altLang="en-US"/>
          </a:p>
        </p:txBody>
      </p:sp>
    </p:spTree>
    <p:extLst>
      <p:ext uri="{BB962C8B-B14F-4D97-AF65-F5344CB8AC3E}">
        <p14:creationId xmlns:p14="http://schemas.microsoft.com/office/powerpoint/2010/main" val="38598280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57</a:t>
            </a:fld>
            <a:endParaRPr kumimoji="1" lang="ja-JP" altLang="en-US"/>
          </a:p>
        </p:txBody>
      </p:sp>
    </p:spTree>
    <p:extLst>
      <p:ext uri="{BB962C8B-B14F-4D97-AF65-F5344CB8AC3E}">
        <p14:creationId xmlns:p14="http://schemas.microsoft.com/office/powerpoint/2010/main" val="2734571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58</a:t>
            </a:fld>
            <a:endParaRPr kumimoji="1" lang="ja-JP" altLang="en-US"/>
          </a:p>
        </p:txBody>
      </p:sp>
    </p:spTree>
    <p:extLst>
      <p:ext uri="{BB962C8B-B14F-4D97-AF65-F5344CB8AC3E}">
        <p14:creationId xmlns:p14="http://schemas.microsoft.com/office/powerpoint/2010/main" val="14372041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59</a:t>
            </a:fld>
            <a:endParaRPr kumimoji="1" lang="ja-JP" altLang="en-US"/>
          </a:p>
        </p:txBody>
      </p:sp>
    </p:spTree>
    <p:extLst>
      <p:ext uri="{BB962C8B-B14F-4D97-AF65-F5344CB8AC3E}">
        <p14:creationId xmlns:p14="http://schemas.microsoft.com/office/powerpoint/2010/main" val="30124481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60</a:t>
            </a:fld>
            <a:endParaRPr kumimoji="1" lang="ja-JP" altLang="en-US"/>
          </a:p>
        </p:txBody>
      </p:sp>
    </p:spTree>
    <p:extLst>
      <p:ext uri="{BB962C8B-B14F-4D97-AF65-F5344CB8AC3E}">
        <p14:creationId xmlns:p14="http://schemas.microsoft.com/office/powerpoint/2010/main" val="30124481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61</a:t>
            </a:fld>
            <a:endParaRPr kumimoji="1" lang="ja-JP" altLang="en-US"/>
          </a:p>
        </p:txBody>
      </p:sp>
    </p:spTree>
    <p:extLst>
      <p:ext uri="{BB962C8B-B14F-4D97-AF65-F5344CB8AC3E}">
        <p14:creationId xmlns:p14="http://schemas.microsoft.com/office/powerpoint/2010/main" val="425348499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63</a:t>
            </a:fld>
            <a:endParaRPr kumimoji="1" lang="ja-JP" altLang="en-US"/>
          </a:p>
        </p:txBody>
      </p:sp>
    </p:spTree>
    <p:extLst>
      <p:ext uri="{BB962C8B-B14F-4D97-AF65-F5344CB8AC3E}">
        <p14:creationId xmlns:p14="http://schemas.microsoft.com/office/powerpoint/2010/main" val="35255927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64</a:t>
            </a:fld>
            <a:endParaRPr kumimoji="1" lang="ja-JP" altLang="en-US"/>
          </a:p>
        </p:txBody>
      </p:sp>
    </p:spTree>
    <p:extLst>
      <p:ext uri="{BB962C8B-B14F-4D97-AF65-F5344CB8AC3E}">
        <p14:creationId xmlns:p14="http://schemas.microsoft.com/office/powerpoint/2010/main" val="227940516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66</a:t>
            </a:fld>
            <a:endParaRPr kumimoji="1" lang="ja-JP" altLang="en-US"/>
          </a:p>
        </p:txBody>
      </p:sp>
    </p:spTree>
    <p:extLst>
      <p:ext uri="{BB962C8B-B14F-4D97-AF65-F5344CB8AC3E}">
        <p14:creationId xmlns:p14="http://schemas.microsoft.com/office/powerpoint/2010/main" val="840178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a:t>
            </a:fld>
            <a:endParaRPr kumimoji="1" lang="ja-JP" altLang="en-US"/>
          </a:p>
        </p:txBody>
      </p:sp>
    </p:spTree>
    <p:extLst>
      <p:ext uri="{BB962C8B-B14F-4D97-AF65-F5344CB8AC3E}">
        <p14:creationId xmlns:p14="http://schemas.microsoft.com/office/powerpoint/2010/main" val="327080135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67</a:t>
            </a:fld>
            <a:endParaRPr kumimoji="1" lang="ja-JP" altLang="en-US"/>
          </a:p>
        </p:txBody>
      </p:sp>
    </p:spTree>
    <p:extLst>
      <p:ext uri="{BB962C8B-B14F-4D97-AF65-F5344CB8AC3E}">
        <p14:creationId xmlns:p14="http://schemas.microsoft.com/office/powerpoint/2010/main" val="15020843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69</a:t>
            </a:fld>
            <a:endParaRPr kumimoji="1" lang="ja-JP" altLang="en-US"/>
          </a:p>
        </p:txBody>
      </p:sp>
    </p:spTree>
    <p:extLst>
      <p:ext uri="{BB962C8B-B14F-4D97-AF65-F5344CB8AC3E}">
        <p14:creationId xmlns:p14="http://schemas.microsoft.com/office/powerpoint/2010/main" val="174852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7</a:t>
            </a:fld>
            <a:endParaRPr kumimoji="1" lang="ja-JP" altLang="en-US" dirty="0"/>
          </a:p>
        </p:txBody>
      </p:sp>
    </p:spTree>
    <p:extLst>
      <p:ext uri="{BB962C8B-B14F-4D97-AF65-F5344CB8AC3E}">
        <p14:creationId xmlns:p14="http://schemas.microsoft.com/office/powerpoint/2010/main" val="3877224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10</a:t>
            </a:fld>
            <a:endParaRPr kumimoji="1" lang="ja-JP" altLang="en-US"/>
          </a:p>
        </p:txBody>
      </p:sp>
    </p:spTree>
    <p:extLst>
      <p:ext uri="{BB962C8B-B14F-4D97-AF65-F5344CB8AC3E}">
        <p14:creationId xmlns:p14="http://schemas.microsoft.com/office/powerpoint/2010/main" val="54211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11</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2"/>
      </p:bgRef>
    </p:bg>
    <p:spTree>
      <p:nvGrpSpPr>
        <p:cNvPr id="1" name=""/>
        <p:cNvGrpSpPr/>
        <p:nvPr/>
      </p:nvGrpSpPr>
      <p:grpSpPr>
        <a:xfrm>
          <a:off x="0" y="0"/>
          <a:ext cx="0" cy="0"/>
          <a:chOff x="0" y="0"/>
          <a:chExt cx="0" cy="0"/>
        </a:xfrm>
      </p:grpSpPr>
      <p:sp>
        <p:nvSpPr>
          <p:cNvPr id="15" name="正方形/長方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正方形/長方形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サブタイトル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p:txBody>
          <a:bodyPr/>
          <a:lstStyle/>
          <a:p>
            <a:fld id="{9C741582-A152-4C23-969C-6B696D131C57}" type="datetime1">
              <a:rPr kumimoji="1" lang="ja-JP" altLang="en-US" smtClean="0"/>
              <a:t>2015/12/19</a:t>
            </a:fld>
            <a:endParaRPr kumimoji="1" lang="ja-JP" altLang="en-US"/>
          </a:p>
        </p:txBody>
      </p:sp>
      <p:sp>
        <p:nvSpPr>
          <p:cNvPr id="17" name="フッター プレースホルダー 16"/>
          <p:cNvSpPr>
            <a:spLocks noGrp="1"/>
          </p:cNvSpPr>
          <p:nvPr>
            <p:ph type="ftr" sz="quarter" idx="11"/>
          </p:nvPr>
        </p:nvSpPr>
        <p:spPr/>
        <p:txBody>
          <a:bodyPr/>
          <a:lstStyle/>
          <a:p>
            <a:endParaRPr kumimoji="1" lang="ja-JP" altLang="en-US"/>
          </a:p>
        </p:txBody>
      </p:sp>
      <p:sp>
        <p:nvSpPr>
          <p:cNvPr id="7" name="直線コネクタ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正方形/長方形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円/楕円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円/楕円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スライド番号プレースホルダー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8" name="タイトル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83D78835-272E-4A61-949B-49FB90CD9699}" type="datetime1">
              <a:rPr kumimoji="1" lang="ja-JP" altLang="en-US" smtClean="0"/>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564FA83-3B53-4C79-A159-392AD6B108C4}" type="slidenum">
              <a:rPr kumimoji="1" lang="ja-JP" altLang="en-US" smtClean="0"/>
              <a:pPr/>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bg>
      <p:bgRef idx="1001">
        <a:schemeClr val="bg2"/>
      </p:bgRef>
    </p:bg>
    <p:spTree>
      <p:nvGrpSpPr>
        <p:cNvPr id="1" name=""/>
        <p:cNvGrpSpPr/>
        <p:nvPr/>
      </p:nvGrpSpPr>
      <p:grpSpPr>
        <a:xfrm>
          <a:off x="0" y="0"/>
          <a:ext cx="0" cy="0"/>
          <a:chOff x="0" y="0"/>
          <a:chExt cx="0" cy="0"/>
        </a:xfrm>
      </p:grpSpPr>
      <p:sp>
        <p:nvSpPr>
          <p:cNvPr id="7" name="正方形/長方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正方形/長方形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正方形/長方形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正方形/長方形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正方形/長方形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正方形/長方形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直線コネクタ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円/楕円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円/楕円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スライド番号プレースホルダー 5"/>
          <p:cNvSpPr>
            <a:spLocks noGrp="1"/>
          </p:cNvSpPr>
          <p:nvPr>
            <p:ph type="sldNum" sz="quarter" idx="12"/>
          </p:nvPr>
        </p:nvSpPr>
        <p:spPr>
          <a:xfrm>
            <a:off x="6915912" y="3009901"/>
            <a:ext cx="457200" cy="441325"/>
          </a:xfrm>
        </p:spPr>
        <p:txBody>
          <a:bodyPr/>
          <a:lstStyle/>
          <a:p>
            <a:fld id="{0564FA83-3B53-4C79-A159-392AD6B108C4}" type="slidenum">
              <a:rPr kumimoji="1" lang="ja-JP" altLang="en-US" smtClean="0"/>
              <a:pPr/>
              <a:t>‹#›</a:t>
            </a:fld>
            <a:endParaRPr kumimoji="1" lang="ja-JP" altLang="en-US"/>
          </a:p>
        </p:txBody>
      </p:sp>
      <p:sp>
        <p:nvSpPr>
          <p:cNvPr id="3" name="縦書きテキスト プレースホルダー 2"/>
          <p:cNvSpPr>
            <a:spLocks noGrp="1"/>
          </p:cNvSpPr>
          <p:nvPr>
            <p:ph type="body" orient="vert" idx="1"/>
          </p:nvPr>
        </p:nvSpPr>
        <p:spPr>
          <a:xfrm>
            <a:off x="304800" y="304800"/>
            <a:ext cx="6553200" cy="5821366"/>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E4162E85-85A8-466A-A4EC-AE22AAF5D34E}" type="datetime1">
              <a:rPr kumimoji="1" lang="ja-JP" altLang="en-US" smtClean="0"/>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2" name="縦書きタイトル 1"/>
          <p:cNvSpPr>
            <a:spLocks noGrp="1"/>
          </p:cNvSpPr>
          <p:nvPr>
            <p:ph type="title" orient="vert"/>
          </p:nvPr>
        </p:nvSpPr>
        <p:spPr>
          <a:xfrm>
            <a:off x="7391400" y="304801"/>
            <a:ext cx="1447800" cy="5851525"/>
          </a:xfrm>
        </p:spPr>
        <p:txBody>
          <a:bodyPr vert="eaVert"/>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accent3">
                    <a:shade val="75000"/>
                  </a:schemeClr>
                </a:solidFill>
              </a:defRPr>
            </a:lvl1p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4361688" y="1026372"/>
            <a:ext cx="457200" cy="441325"/>
          </a:xfrm>
        </p:spPr>
        <p:txBody>
          <a:bodyPr/>
          <a:lstStyle/>
          <a:p>
            <a:fld id="{0564FA83-3B53-4C79-A159-392AD6B108C4}"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301752" y="1527048"/>
            <a:ext cx="850392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1"/>
      </p:bgRef>
    </p:bg>
    <p:spTree>
      <p:nvGrpSpPr>
        <p:cNvPr id="1" name=""/>
        <p:cNvGrpSpPr/>
        <p:nvPr/>
      </p:nvGrpSpPr>
      <p:grpSpPr>
        <a:xfrm>
          <a:off x="0" y="0"/>
          <a:ext cx="0" cy="0"/>
          <a:chOff x="0" y="0"/>
          <a:chExt cx="0" cy="0"/>
        </a:xfrm>
      </p:grpSpPr>
      <p:sp>
        <p:nvSpPr>
          <p:cNvPr id="17" name="正方形/長方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正方形/長方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正方形/長方形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テキスト プレースホルダー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13" name="正方形/長方形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正方形/長方形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フッター プレースホルダー 4"/>
          <p:cNvSpPr>
            <a:spLocks noGrp="1"/>
          </p:cNvSpPr>
          <p:nvPr>
            <p:ph type="ftr" sz="quarter" idx="1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fld id="{0E52857D-3FB2-4A1B-977F-40D73F94F038}" type="datetime1">
              <a:rPr kumimoji="1" lang="ja-JP" altLang="en-US" smtClean="0"/>
              <a:t>2015/12/19</a:t>
            </a:fld>
            <a:endParaRPr kumimoji="1" lang="ja-JP" altLang="en-US"/>
          </a:p>
        </p:txBody>
      </p:sp>
      <p:sp>
        <p:nvSpPr>
          <p:cNvPr id="8" name="直線コネクタ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円/楕円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円/楕円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スライド番号プレースホルダー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2" name="タイトル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301752" y="228600"/>
            <a:ext cx="8534400" cy="758952"/>
          </a:xfrm>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a:xfrm>
            <a:off x="5791200" y="6409944"/>
            <a:ext cx="3044952" cy="365760"/>
          </a:xfrm>
        </p:spPr>
        <p:txBody>
          <a:bodyPr/>
          <a:lstStyle/>
          <a:p>
            <a:fld id="{CD3231A2-A078-4869-B988-D83402E512BB}" type="datetime1">
              <a:rPr kumimoji="1" lang="ja-JP" altLang="en-US" smtClean="0"/>
              <a:t>2015/12/19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564FA83-3B53-4C79-A159-392AD6B108C4}" type="slidenum">
              <a:rPr kumimoji="1" lang="ja-JP" altLang="en-US" smtClean="0"/>
              <a:pPr/>
              <a:t>‹#›</a:t>
            </a:fld>
            <a:endParaRPr kumimoji="1" lang="ja-JP" altLang="en-US"/>
          </a:p>
        </p:txBody>
      </p:sp>
      <p:sp>
        <p:nvSpPr>
          <p:cNvPr id="8" name="直線コネクタ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コンテンツ プレースホルダー 9"/>
          <p:cNvSpPr>
            <a:spLocks noGrp="1"/>
          </p:cNvSpPr>
          <p:nvPr>
            <p:ph sz="half" idx="1"/>
          </p:nvPr>
        </p:nvSpPr>
        <p:spPr>
          <a:xfrm>
            <a:off x="301752" y="1371600"/>
            <a:ext cx="4038600" cy="4681728"/>
          </a:xfrm>
        </p:spPr>
        <p:txBody>
          <a:bodyPr/>
          <a:lstStyle>
            <a:lvl1pPr>
              <a:defRPr sz="2500"/>
            </a:lvl1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コンテンツ プレースホルダー 11"/>
          <p:cNvSpPr>
            <a:spLocks noGrp="1"/>
          </p:cNvSpPr>
          <p:nvPr>
            <p:ph sz="half" idx="2"/>
          </p:nvPr>
        </p:nvSpPr>
        <p:spPr>
          <a:xfrm>
            <a:off x="4800600" y="1371600"/>
            <a:ext cx="4038600" cy="4681728"/>
          </a:xfrm>
        </p:spPr>
        <p:txBody>
          <a:bodyPr/>
          <a:lstStyle>
            <a:lvl1pPr>
              <a:defRPr sz="2500"/>
            </a:lvl1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1">
        <a:schemeClr val="bg2"/>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正方形/長方形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正方形/長方形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正方形/長方形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正方形/長方形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正方形/長方形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テキスト プレースホルダー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002136A5-56B3-4FD5-BEE8-AC36A9E94AB3}" type="datetime1">
              <a:rPr kumimoji="1" lang="ja-JP" altLang="en-US" smtClean="0"/>
              <a:t>2015/12/19</a:t>
            </a:fld>
            <a:endParaRPr kumimoji="1" lang="ja-JP" altLang="en-US"/>
          </a:p>
        </p:txBody>
      </p:sp>
      <p:sp>
        <p:nvSpPr>
          <p:cNvPr id="8" name="フッター プレースホルダー 7"/>
          <p:cNvSpPr>
            <a:spLocks noGrp="1"/>
          </p:cNvSpPr>
          <p:nvPr>
            <p:ph type="ftr" sz="quarter" idx="11"/>
          </p:nvPr>
        </p:nvSpPr>
        <p:spPr>
          <a:xfrm>
            <a:off x="304800" y="6409944"/>
            <a:ext cx="3581400" cy="365760"/>
          </a:xfrm>
        </p:spPr>
        <p:txBody>
          <a:bodyPr/>
          <a:lstStyle/>
          <a:p>
            <a:endParaRPr kumimoji="1" lang="ja-JP" altLang="en-US"/>
          </a:p>
        </p:txBody>
      </p:sp>
      <p:sp>
        <p:nvSpPr>
          <p:cNvPr id="15" name="直線コネクタ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コンテンツ プレースホルダー 23"/>
          <p:cNvSpPr>
            <a:spLocks noGrp="1"/>
          </p:cNvSpPr>
          <p:nvPr>
            <p:ph sz="quarter" idx="2"/>
          </p:nvPr>
        </p:nvSpPr>
        <p:spPr>
          <a:xfrm>
            <a:off x="301752" y="2471383"/>
            <a:ext cx="4041648" cy="3818404"/>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6" name="コンテンツ プレースホルダー 25"/>
          <p:cNvSpPr>
            <a:spLocks noGrp="1"/>
          </p:cNvSpPr>
          <p:nvPr>
            <p:ph sz="quarter" idx="4"/>
          </p:nvPr>
        </p:nvSpPr>
        <p:spPr>
          <a:xfrm>
            <a:off x="4800600" y="2471383"/>
            <a:ext cx="4038600" cy="382219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5" name="円/楕円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円/楕円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スライド番号プレースホルダー 8"/>
          <p:cNvSpPr>
            <a:spLocks noGrp="1"/>
          </p:cNvSpPr>
          <p:nvPr>
            <p:ph type="sldNum" sz="quarter" idx="12"/>
          </p:nvPr>
        </p:nvSpPr>
        <p:spPr>
          <a:xfrm>
            <a:off x="4343400" y="1042416"/>
            <a:ext cx="457200" cy="441325"/>
          </a:xfrm>
        </p:spPr>
        <p:txBody>
          <a:bodyPr/>
          <a:lstStyle>
            <a:lvl1pPr algn="ctr">
              <a:defRPr/>
            </a:lvl1pPr>
          </a:lstStyle>
          <a:p>
            <a:fld id="{0564FA83-3B53-4C79-A159-392AD6B108C4}" type="slidenum">
              <a:rPr kumimoji="1" lang="ja-JP" altLang="en-US" smtClean="0"/>
              <a:pPr/>
              <a:t>‹#›</a:t>
            </a:fld>
            <a:endParaRPr kumimoji="1" lang="ja-JP" altLang="en-US"/>
          </a:p>
        </p:txBody>
      </p:sp>
      <p:sp>
        <p:nvSpPr>
          <p:cNvPr id="23" name="タイトル 22"/>
          <p:cNvSpPr>
            <a:spLocks noGrp="1"/>
          </p:cNvSpPr>
          <p:nvPr>
            <p:ph type="title"/>
          </p:nvPr>
        </p:nvSpPr>
        <p:spPr/>
        <p:txBody>
          <a:bodyPr rtlCol="0" anchor="b" anchorCtr="0"/>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44BE396A-4471-4686-9D82-A2ABDC7FD69C}" type="datetime1">
              <a:rPr kumimoji="1" lang="ja-JP" altLang="en-US" smtClean="0"/>
              <a:t>2015/12/19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a:xfrm>
            <a:off x="4343400" y="1036020"/>
            <a:ext cx="457200" cy="441325"/>
          </a:xfrm>
        </p:spPr>
        <p:txBody>
          <a:bodyPr/>
          <a:lstStyle/>
          <a:p>
            <a:fld id="{0564FA83-3B53-4C79-A159-392AD6B108C4}"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7" name="正方形/長方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正方形/長方形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正方形/長方形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正方形/長方形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正方形/長方形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正方形/長方形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日付プレースホルダー 1"/>
          <p:cNvSpPr>
            <a:spLocks noGrp="1"/>
          </p:cNvSpPr>
          <p:nvPr>
            <p:ph type="dt" sz="half" idx="10"/>
          </p:nvPr>
        </p:nvSpPr>
        <p:spPr/>
        <p:txBody>
          <a:bodyPr/>
          <a:lstStyle/>
          <a:p>
            <a:fld id="{64ECC241-5AC7-47F8-B49F-5467CD8AA773}" type="datetime1">
              <a:rPr kumimoji="1" lang="ja-JP" altLang="en-US" smtClean="0"/>
              <a:t>2015/12/19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564FA83-3B53-4C79-A159-392AD6B108C4}"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9" name="正方形/長方形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正方形/長方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正方形/長方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正方形/長方形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正方形/長方形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直線コネクタ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コンテンツ プレースホルダー 19"/>
          <p:cNvSpPr>
            <a:spLocks noGrp="1"/>
          </p:cNvSpPr>
          <p:nvPr>
            <p:ph sz="quarter" idx="1"/>
          </p:nvPr>
        </p:nvSpPr>
        <p:spPr>
          <a:xfrm>
            <a:off x="3124200" y="685800"/>
            <a:ext cx="5638800" cy="5410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0" name="円/楕円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円/楕円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スライド番号プレースホルダー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21" name="正方形/長方形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付プレースホルダー 4"/>
          <p:cNvSpPr>
            <a:spLocks noGrp="1"/>
          </p:cNvSpPr>
          <p:nvPr>
            <p:ph type="dt" sz="half" idx="10"/>
          </p:nvPr>
        </p:nvSpPr>
        <p:spPr/>
        <p:txBody>
          <a:bodyPr/>
          <a:lstStyle/>
          <a:p>
            <a:fld id="{8251924B-630C-4481-A248-9484413C2816}" type="datetime1">
              <a:rPr kumimoji="1" lang="ja-JP" altLang="en-US" smtClean="0"/>
              <a:t>2015/12/19</a:t>
            </a:fld>
            <a:endParaRPr kumimoji="1" lang="ja-JP" altLang="en-US"/>
          </a:p>
        </p:txBody>
      </p:sp>
      <p:sp>
        <p:nvSpPr>
          <p:cNvPr id="6" name="フッター プレースホルダー 5"/>
          <p:cNvSpPr>
            <a:spLocks noGrp="1"/>
          </p:cNvSpPr>
          <p:nvPr>
            <p:ph type="ftr" sz="quarter" idx="11"/>
          </p:nvPr>
        </p:nvSpPr>
        <p:spPr>
          <a:xfrm>
            <a:off x="301752" y="6410848"/>
            <a:ext cx="3383280" cy="365760"/>
          </a:xfrm>
        </p:spPr>
        <p:txBody>
          <a:bodyPr/>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1" name="直線コネクタ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正方形/長方形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正方形/長方形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正方形/長方形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正方形/長方形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円/楕円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円/楕円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スライド番号プレースホルダー 6"/>
          <p:cNvSpPr>
            <a:spLocks noGrp="1"/>
          </p:cNvSpPr>
          <p:nvPr>
            <p:ph type="sldNum" sz="quarter" idx="12"/>
          </p:nvPr>
        </p:nvSpPr>
        <p:spPr>
          <a:xfrm>
            <a:off x="1371600" y="312738"/>
            <a:ext cx="457200" cy="441325"/>
          </a:xfrm>
        </p:spPr>
        <p:txBody>
          <a:bodyPr/>
          <a:lstStyle/>
          <a:p>
            <a:fld id="{0564FA83-3B53-4C79-A159-392AD6B108C4}" type="slidenum">
              <a:rPr kumimoji="1" lang="ja-JP" altLang="en-US" smtClean="0"/>
              <a:pPr/>
              <a:t>‹#›</a:t>
            </a:fld>
            <a:endParaRPr kumimoji="1" lang="ja-JP" altLang="en-US"/>
          </a:p>
        </p:txBody>
      </p:sp>
      <p:sp>
        <p:nvSpPr>
          <p:cNvPr id="2" name="タイトル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3000375" y="609600"/>
            <a:ext cx="5867400" cy="4267200"/>
          </a:xfrm>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22" name="正方形/長方形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付プレースホルダー 4"/>
          <p:cNvSpPr>
            <a:spLocks noGrp="1"/>
          </p:cNvSpPr>
          <p:nvPr>
            <p:ph type="dt" sz="half" idx="10"/>
          </p:nvPr>
        </p:nvSpPr>
        <p:spPr>
          <a:xfrm>
            <a:off x="5788152" y="6404984"/>
            <a:ext cx="3044952" cy="365760"/>
          </a:xfrm>
        </p:spPr>
        <p:txBody>
          <a:bodyPr/>
          <a:lstStyle/>
          <a:p>
            <a:fld id="{970A0980-EFB9-4831-983E-8B011E82839D}" type="datetime1">
              <a:rPr kumimoji="1" lang="ja-JP" altLang="en-US" smtClean="0"/>
              <a:t>2015/12/19</a:t>
            </a:fld>
            <a:endParaRPr kumimoji="1" lang="ja-JP" altLang="en-US"/>
          </a:p>
        </p:txBody>
      </p:sp>
      <p:sp>
        <p:nvSpPr>
          <p:cNvPr id="6" name="フッター プレースホルダー 5"/>
          <p:cNvSpPr>
            <a:spLocks noGrp="1"/>
          </p:cNvSpPr>
          <p:nvPr>
            <p:ph type="ftr" sz="quarter" idx="11"/>
          </p:nvPr>
        </p:nvSpPr>
        <p:spPr>
          <a:xfrm>
            <a:off x="301752" y="6410848"/>
            <a:ext cx="3584448" cy="365760"/>
          </a:xfrm>
        </p:spPr>
        <p:txBody>
          <a:bodyPr/>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正方形/長方形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正方形/長方形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日付プレースホルダー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B1FF7DC-D430-4031-AA4A-26AF6A8FA4D4}" type="datetime1">
              <a:rPr kumimoji="1" lang="ja-JP" altLang="en-US" smtClean="0"/>
              <a:t>2015/12/19</a:t>
            </a:fld>
            <a:endParaRPr kumimoji="1" lang="ja-JP" altLang="en-US"/>
          </a:p>
        </p:txBody>
      </p:sp>
      <p:sp>
        <p:nvSpPr>
          <p:cNvPr id="3" name="フッター プレースホルダー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kumimoji="1" lang="ja-JP" altLang="en-US"/>
          </a:p>
        </p:txBody>
      </p:sp>
      <p:sp>
        <p:nvSpPr>
          <p:cNvPr id="8" name="正方形/長方形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直線コネクタ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円/楕円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円/楕円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スライド番号プレースホルダー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22" name="タイトル プレースホルダー 21"/>
          <p:cNvSpPr>
            <a:spLocks noGrp="1"/>
          </p:cNvSpPr>
          <p:nvPr>
            <p:ph type="title"/>
          </p:nvPr>
        </p:nvSpPr>
        <p:spPr>
          <a:xfrm>
            <a:off x="301752" y="228600"/>
            <a:ext cx="8534400" cy="758952"/>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latinLnBrk="0" hangingPunct="1">
        <a:spcBef>
          <a:spcPct val="0"/>
        </a:spcBef>
        <a:buNone/>
        <a:defRPr kumimoji="1"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4.bp.blogspot.com/-gm4AoWoph9g/UchB-5MUonI/AAAAAAAAVHA/ybwhzn77CoA/s800/english_teacher_man.p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3.jpe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hyperlink" Target="http://adage.com/article/digital/bing-s-lesson-marketers-japan/149392/" TargetMode="External"/><Relationship Id="rId3" Type="http://schemas.openxmlformats.org/officeDocument/2006/relationships/hyperlink" Target="http://www.meti.go.jp/policy/economy/keiei_innovation/kigyoukaikei/" TargetMode="External"/><Relationship Id="rId7" Type="http://schemas.openxmlformats.org/officeDocument/2006/relationships/hyperlink" Target="http://www.nytimes.com/2012/09/21/business/media/kfc-taco-bell-and-pizza-hut-continue-campaign-for-hunger-relief.html?_r=0"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hyperlink" Target="http://diamond.jp/articles/-/40401" TargetMode="External"/><Relationship Id="rId5" Type="http://schemas.openxmlformats.org/officeDocument/2006/relationships/hyperlink" Target="http://www.morinaga.co.jp/1choco-1smile/index.html" TargetMode="External"/><Relationship Id="rId4" Type="http://schemas.openxmlformats.org/officeDocument/2006/relationships/hyperlink" Target="http://www.kirin.co.jp/products/softdrink/volvic/1lfor10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2.bp.blogspot.com/-qM89oo4Vkmo/VNH66F6G4_I/AAAAAAAArXs/8xyKk7sJWug/s800/leader_woman.png"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3.bp.blogspot.com/-Tw3VfcawsjU/UUhH9HlwMeI/AAAAAAAAO6I/ziqa759Np28/s1600/shopping_shufu.png" TargetMode="External"/><Relationship Id="rId1" Type="http://schemas.openxmlformats.org/officeDocument/2006/relationships/slideLayout" Target="../slideLayouts/slideLayout2.xml"/><Relationship Id="rId6" Type="http://schemas.openxmlformats.org/officeDocument/2006/relationships/hyperlink" Target="http://1.bp.blogspot.com/-hEH4NwnHbIw/U400-nkcbbI/AAAAAAAAg7c/lnPJPI4cOz0/s800/earth_good.png" TargetMode="External"/><Relationship Id="rId11" Type="http://schemas.openxmlformats.org/officeDocument/2006/relationships/image" Target="../media/image10.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hyperlink" Target="http://3.bp.blogspot.com/-kyCggVWkmro/Uku9bVG2B7I/AAAAAAAAYic/El5YLTvXyQs/s800/tatemono_buildings.png" TargetMode="Externa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hyperlink" Target="http://1.bp.blogspot.com/-hEH4NwnHbIw/U400-nkcbbI/AAAAAAAAg7c/lnPJPI4cOz0/s800/earth_good.png" TargetMode="External"/><Relationship Id="rId1" Type="http://schemas.openxmlformats.org/officeDocument/2006/relationships/slideLayout" Target="../slideLayouts/slideLayout2.xml"/><Relationship Id="rId6" Type="http://schemas.openxmlformats.org/officeDocument/2006/relationships/hyperlink" Target="http://1.bp.blogspot.com/-FSqTNj6WkKY/VHPf_q8nZjI/AAAAAAAApNc/4XkFbc8rvnM/s800/iryou_karute_carte.png" TargetMode="External"/><Relationship Id="rId5" Type="http://schemas.openxmlformats.org/officeDocument/2006/relationships/image" Target="../media/image8.png"/><Relationship Id="rId4" Type="http://schemas.openxmlformats.org/officeDocument/2006/relationships/hyperlink" Target="http://2.bp.blogspot.com/-qM89oo4Vkmo/VNH66F6G4_I/AAAAAAAArXs/8xyKk7sJWug/s800/leader_woman.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51520" y="4653136"/>
            <a:ext cx="8640960" cy="1752600"/>
          </a:xfrm>
        </p:spPr>
        <p:txBody>
          <a:bodyPr>
            <a:normAutofit/>
          </a:bodyPr>
          <a:lstStyle/>
          <a:p>
            <a:r>
              <a:rPr kumimoji="1" lang="ja-JP" altLang="en-US" sz="2400" dirty="0" smtClean="0">
                <a:latin typeface="+mj-ea"/>
                <a:ea typeface="+mj-ea"/>
              </a:rPr>
              <a:t>東洋大学 経営学部</a:t>
            </a:r>
            <a:endParaRPr kumimoji="1" lang="en-US" altLang="ja-JP" sz="2400" dirty="0" smtClean="0">
              <a:latin typeface="+mj-ea"/>
              <a:ea typeface="+mj-ea"/>
            </a:endParaRPr>
          </a:p>
          <a:p>
            <a:r>
              <a:rPr lang="ja-JP" altLang="en-US" sz="2400" dirty="0">
                <a:latin typeface="+mj-ea"/>
                <a:ea typeface="+mj-ea"/>
              </a:rPr>
              <a:t>峰尾</a:t>
            </a:r>
            <a:r>
              <a:rPr lang="ja-JP" altLang="en-US" sz="2400" dirty="0" smtClean="0">
                <a:latin typeface="+mj-ea"/>
                <a:ea typeface="+mj-ea"/>
              </a:rPr>
              <a:t>ゼミ </a:t>
            </a:r>
            <a:r>
              <a:rPr lang="en-US" altLang="ja-JP" sz="2400" dirty="0" smtClean="0">
                <a:latin typeface="+mj-ea"/>
                <a:ea typeface="+mj-ea"/>
              </a:rPr>
              <a:t>3</a:t>
            </a:r>
            <a:r>
              <a:rPr lang="ja-JP" altLang="en-US" sz="2400" dirty="0" smtClean="0">
                <a:latin typeface="+mj-ea"/>
                <a:ea typeface="+mj-ea"/>
              </a:rPr>
              <a:t>年</a:t>
            </a:r>
            <a:endParaRPr lang="en-US" altLang="ja-JP" sz="2400" dirty="0" smtClean="0">
              <a:latin typeface="+mj-ea"/>
              <a:ea typeface="+mj-ea"/>
            </a:endParaRPr>
          </a:p>
          <a:p>
            <a:r>
              <a:rPr lang="ja-JP" altLang="en-US" sz="2400" dirty="0">
                <a:latin typeface="+mj-ea"/>
                <a:ea typeface="+mj-ea"/>
              </a:rPr>
              <a:t>佐藤菜月・清水葵・対馬憂哉・松田大輝・吉田哲也</a:t>
            </a:r>
            <a:endParaRPr kumimoji="1" lang="ja-JP" altLang="en-US" sz="2400" dirty="0">
              <a:latin typeface="+mj-ea"/>
              <a:ea typeface="+mj-ea"/>
            </a:endParaRPr>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a:t>
            </a:fld>
            <a:endParaRPr kumimoji="1" lang="ja-JP" altLang="en-US" dirty="0"/>
          </a:p>
        </p:txBody>
      </p:sp>
      <p:sp>
        <p:nvSpPr>
          <p:cNvPr id="2" name="タイトル 1"/>
          <p:cNvSpPr>
            <a:spLocks noGrp="1"/>
          </p:cNvSpPr>
          <p:nvPr>
            <p:ph type="ctrTitle"/>
          </p:nvPr>
        </p:nvSpPr>
        <p:spPr>
          <a:xfrm>
            <a:off x="251520" y="381000"/>
            <a:ext cx="8640960" cy="1752600"/>
          </a:xfrm>
        </p:spPr>
        <p:txBody>
          <a:bodyPr>
            <a:noAutofit/>
          </a:bodyPr>
          <a:lstStyle/>
          <a:p>
            <a:r>
              <a:rPr lang="ja-JP" altLang="en-US" sz="3800" dirty="0"/>
              <a:t>コーズ・リレーテッド・マーケティングが</a:t>
            </a:r>
            <a:r>
              <a:rPr lang="en-US" altLang="ja-JP" sz="3800" dirty="0"/>
              <a:t/>
            </a:r>
            <a:br>
              <a:rPr lang="en-US" altLang="ja-JP" sz="3800" dirty="0"/>
            </a:br>
            <a:r>
              <a:rPr lang="ja-JP" altLang="en-US" sz="3800" dirty="0"/>
              <a:t>消費者のブランド態度へ及ぼす影響</a:t>
            </a:r>
            <a:endParaRPr kumimoji="1" lang="ja-JP" altLang="en-US" sz="3800" dirty="0"/>
          </a:p>
        </p:txBody>
      </p:sp>
      <p:sp>
        <p:nvSpPr>
          <p:cNvPr id="5" name="日付プレースホルダー 4"/>
          <p:cNvSpPr>
            <a:spLocks noGrp="1"/>
          </p:cNvSpPr>
          <p:nvPr>
            <p:ph type="dt" sz="half" idx="10"/>
          </p:nvPr>
        </p:nvSpPr>
        <p:spPr/>
        <p:txBody>
          <a:bodyPr/>
          <a:lstStyle/>
          <a:p>
            <a:fld id="{0F93FBAA-8CCB-42C9-865F-91CCB3E6D398}" type="datetime1">
              <a:rPr kumimoji="1" lang="ja-JP" altLang="en-US" smtClean="0"/>
              <a:t>2015/12/19</a:t>
            </a:fld>
            <a:endParaRPr kumimoji="1" lang="ja-JP" altLang="en-US"/>
          </a:p>
        </p:txBody>
      </p:sp>
    </p:spTree>
    <p:extLst>
      <p:ext uri="{BB962C8B-B14F-4D97-AF65-F5344CB8AC3E}">
        <p14:creationId xmlns:p14="http://schemas.microsoft.com/office/powerpoint/2010/main" val="2690446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312976" y="2030760"/>
            <a:ext cx="8424936" cy="1254224"/>
          </a:xfrm>
          <a:prstGeom prst="roundRect">
            <a:avLst/>
          </a:prstGeom>
          <a:solidFill>
            <a:srgbClr val="FFFFFF">
              <a:alpha val="50196"/>
            </a:srgbClr>
          </a:solidFill>
        </p:spPr>
        <p:style>
          <a:lnRef idx="2">
            <a:schemeClr val="accent1"/>
          </a:lnRef>
          <a:fillRef idx="1">
            <a:schemeClr val="lt1"/>
          </a:fillRef>
          <a:effectRef idx="0">
            <a:schemeClr val="accent1"/>
          </a:effectRef>
          <a:fontRef idx="minor">
            <a:schemeClr val="dk1"/>
          </a:fontRef>
        </p:style>
        <p:txBody>
          <a:bodyPr rtlCol="0" anchor="ctr"/>
          <a:lstStyle/>
          <a:p>
            <a:pPr lvl="0">
              <a:spcBef>
                <a:spcPct val="20000"/>
              </a:spcBef>
              <a:buClr>
                <a:srgbClr val="D16349"/>
              </a:buClr>
              <a:buSzPct val="85000"/>
            </a:pPr>
            <a:r>
              <a:rPr lang="ja-JP" altLang="en-US" sz="2400" dirty="0">
                <a:solidFill>
                  <a:srgbClr val="D55345"/>
                </a:solidFill>
                <a:latin typeface="ＭＳ Ｐゴシック"/>
                <a:ea typeface="ＭＳ Ｐゴシック"/>
              </a:rPr>
              <a:t>狭義</a:t>
            </a:r>
            <a:r>
              <a:rPr lang="en-US" altLang="ja-JP" sz="2400" dirty="0">
                <a:solidFill>
                  <a:srgbClr val="D55345"/>
                </a:solidFill>
                <a:latin typeface="ＭＳ Ｐゴシック"/>
                <a:ea typeface="ＭＳ Ｐゴシック"/>
              </a:rPr>
              <a:t>…</a:t>
            </a:r>
            <a:endParaRPr lang="en-US" altLang="ja-JP" sz="2400" dirty="0">
              <a:solidFill>
                <a:srgbClr val="D55345"/>
              </a:solidFill>
            </a:endParaRPr>
          </a:p>
          <a:p>
            <a:pPr lvl="0">
              <a:spcBef>
                <a:spcPct val="20000"/>
              </a:spcBef>
              <a:buClr>
                <a:srgbClr val="D16349"/>
              </a:buClr>
              <a:buSzPct val="85000"/>
            </a:pPr>
            <a:r>
              <a:rPr lang="ja-JP" altLang="en-US" sz="2400" dirty="0">
                <a:solidFill>
                  <a:prstClr val="black"/>
                </a:solidFill>
                <a:latin typeface="ＭＳ Ｐゴシック"/>
                <a:ea typeface="ＭＳ Ｐゴシック"/>
              </a:rPr>
              <a:t>「</a:t>
            </a:r>
            <a:r>
              <a:rPr lang="en-US" altLang="ja-JP" sz="2400" dirty="0">
                <a:solidFill>
                  <a:prstClr val="black"/>
                </a:solidFill>
                <a:latin typeface="ＭＳ Ｐゴシック"/>
                <a:ea typeface="ＭＳ Ｐゴシック"/>
              </a:rPr>
              <a:t>CRM</a:t>
            </a:r>
            <a:r>
              <a:rPr lang="ja-JP" altLang="en-US" sz="2400" dirty="0">
                <a:solidFill>
                  <a:prstClr val="black"/>
                </a:solidFill>
                <a:latin typeface="ＭＳ Ｐゴシック"/>
                <a:ea typeface="ＭＳ Ｐゴシック"/>
              </a:rPr>
              <a:t>を行っている企業の商品の売上高に応じて、その一定割合をコーズに寄付する形によってのみ、関連付けられる」</a:t>
            </a:r>
            <a:endParaRPr lang="en-US" altLang="ja-JP" sz="2400" dirty="0">
              <a:solidFill>
                <a:prstClr val="black"/>
              </a:solidFill>
              <a:latin typeface="ＭＳ Ｐゴシック"/>
              <a:ea typeface="ＭＳ Ｐゴシック"/>
            </a:endParaRPr>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10</a:t>
            </a:fld>
            <a:endParaRPr kumimoji="1" lang="ja-JP" altLang="en-US"/>
          </a:p>
        </p:txBody>
      </p:sp>
      <p:sp>
        <p:nvSpPr>
          <p:cNvPr id="4" name="コンテンツ プレースホルダー 3"/>
          <p:cNvSpPr>
            <a:spLocks noGrp="1"/>
          </p:cNvSpPr>
          <p:nvPr>
            <p:ph sz="quarter" idx="1"/>
          </p:nvPr>
        </p:nvSpPr>
        <p:spPr>
          <a:xfrm>
            <a:off x="312976" y="1484784"/>
            <a:ext cx="3960440" cy="720080"/>
          </a:xfrm>
        </p:spPr>
        <p:txBody>
          <a:bodyPr>
            <a:normAutofit/>
          </a:bodyPr>
          <a:lstStyle/>
          <a:p>
            <a:pPr marL="0" lvl="0" indent="0">
              <a:buClr>
                <a:srgbClr val="D16349"/>
              </a:buClr>
              <a:buNone/>
            </a:pPr>
            <a:r>
              <a:rPr lang="en-US" altLang="ja-JP" sz="2800" dirty="0" smtClean="0">
                <a:solidFill>
                  <a:srgbClr val="D55345"/>
                </a:solidFill>
                <a:latin typeface="ＭＳ Ｐゴシック"/>
                <a:ea typeface="ＭＳ Ｐゴシック"/>
              </a:rPr>
              <a:t>CRM</a:t>
            </a:r>
            <a:r>
              <a:rPr lang="ja-JP" altLang="en-US" sz="2800" dirty="0" smtClean="0">
                <a:solidFill>
                  <a:srgbClr val="D55345"/>
                </a:solidFill>
                <a:latin typeface="ＭＳ Ｐゴシック"/>
                <a:ea typeface="ＭＳ Ｐゴシック"/>
              </a:rPr>
              <a:t>の狭義と広義</a:t>
            </a:r>
            <a:endParaRPr lang="en-US" altLang="ja-JP" sz="2800" dirty="0">
              <a:solidFill>
                <a:srgbClr val="D55345"/>
              </a:solidFill>
              <a:latin typeface="ＭＳ Ｐゴシック"/>
              <a:ea typeface="ＭＳ Ｐゴシック"/>
            </a:endParaRPr>
          </a:p>
        </p:txBody>
      </p:sp>
      <p:sp>
        <p:nvSpPr>
          <p:cNvPr id="8" name="テキスト ボックス 7"/>
          <p:cNvSpPr txBox="1"/>
          <p:nvPr/>
        </p:nvSpPr>
        <p:spPr>
          <a:xfrm>
            <a:off x="7524328" y="4653136"/>
            <a:ext cx="1213582" cy="338554"/>
          </a:xfrm>
          <a:prstGeom prst="rect">
            <a:avLst/>
          </a:prstGeom>
          <a:noFill/>
        </p:spPr>
        <p:txBody>
          <a:bodyPr wrap="square" rtlCol="0">
            <a:spAutoFit/>
          </a:bodyPr>
          <a:lstStyle/>
          <a:p>
            <a:r>
              <a:rPr lang="ja-JP" altLang="en-US" sz="1600" dirty="0">
                <a:latin typeface="+mj-ea"/>
                <a:ea typeface="+mj-ea"/>
              </a:rPr>
              <a:t>世良</a:t>
            </a:r>
            <a:r>
              <a:rPr kumimoji="1" lang="ja-JP" altLang="en-US" sz="1600" dirty="0" smtClean="0">
                <a:latin typeface="+mj-ea"/>
                <a:ea typeface="+mj-ea"/>
              </a:rPr>
              <a:t>（</a:t>
            </a:r>
            <a:r>
              <a:rPr kumimoji="1" lang="en-US" altLang="ja-JP" sz="1600" dirty="0" smtClean="0">
                <a:latin typeface="+mj-ea"/>
                <a:ea typeface="+mj-ea"/>
              </a:rPr>
              <a:t>2004</a:t>
            </a:r>
            <a:r>
              <a:rPr kumimoji="1" lang="ja-JP" altLang="en-US" sz="1600" dirty="0" smtClean="0">
                <a:latin typeface="+mj-ea"/>
                <a:ea typeface="+mj-ea"/>
              </a:rPr>
              <a:t>）</a:t>
            </a:r>
            <a:endParaRPr kumimoji="1" lang="ja-JP" altLang="en-US" sz="1600" dirty="0">
              <a:latin typeface="+mj-ea"/>
              <a:ea typeface="+mj-ea"/>
            </a:endParaRPr>
          </a:p>
        </p:txBody>
      </p:sp>
      <p:sp>
        <p:nvSpPr>
          <p:cNvPr id="5" name="日付プレースホルダー 4"/>
          <p:cNvSpPr>
            <a:spLocks noGrp="1"/>
          </p:cNvSpPr>
          <p:nvPr>
            <p:ph type="dt" sz="half" idx="10"/>
          </p:nvPr>
        </p:nvSpPr>
        <p:spPr/>
        <p:txBody>
          <a:bodyPr/>
          <a:lstStyle/>
          <a:p>
            <a:fld id="{BDE405ED-8320-4E2D-A7C3-53706235D33D}" type="datetime1">
              <a:rPr kumimoji="1" lang="ja-JP" altLang="en-US" smtClean="0"/>
              <a:t>2015/12/19</a:t>
            </a:fld>
            <a:endParaRPr kumimoji="1" lang="ja-JP" altLang="en-US" dirty="0"/>
          </a:p>
        </p:txBody>
      </p:sp>
      <p:sp>
        <p:nvSpPr>
          <p:cNvPr id="9" name="角丸四角形 8"/>
          <p:cNvSpPr/>
          <p:nvPr/>
        </p:nvSpPr>
        <p:spPr>
          <a:xfrm>
            <a:off x="312976" y="3429000"/>
            <a:ext cx="8424936" cy="1224136"/>
          </a:xfrm>
          <a:prstGeom prst="roundRect">
            <a:avLst/>
          </a:prstGeom>
          <a:solidFill>
            <a:srgbClr val="FFFFFF">
              <a:alpha val="50196"/>
            </a:srgbClr>
          </a:solidFill>
        </p:spPr>
        <p:style>
          <a:lnRef idx="2">
            <a:schemeClr val="accent1"/>
          </a:lnRef>
          <a:fillRef idx="1">
            <a:schemeClr val="lt1"/>
          </a:fillRef>
          <a:effectRef idx="0">
            <a:schemeClr val="accent1"/>
          </a:effectRef>
          <a:fontRef idx="minor">
            <a:schemeClr val="dk1"/>
          </a:fontRef>
        </p:style>
        <p:txBody>
          <a:bodyPr rtlCol="0" anchor="ctr"/>
          <a:lstStyle/>
          <a:p>
            <a:pPr lvl="0">
              <a:spcBef>
                <a:spcPct val="20000"/>
              </a:spcBef>
              <a:buClr>
                <a:srgbClr val="D16349"/>
              </a:buClr>
              <a:buSzPct val="85000"/>
            </a:pPr>
            <a:r>
              <a:rPr lang="ja-JP" altLang="en-US" sz="2400" dirty="0">
                <a:solidFill>
                  <a:srgbClr val="D55345"/>
                </a:solidFill>
                <a:latin typeface="ＭＳ Ｐゴシック"/>
                <a:ea typeface="ＭＳ Ｐゴシック"/>
              </a:rPr>
              <a:t>広義</a:t>
            </a:r>
            <a:r>
              <a:rPr lang="en-US" altLang="ja-JP" sz="2400" dirty="0">
                <a:solidFill>
                  <a:srgbClr val="D55345"/>
                </a:solidFill>
                <a:latin typeface="ＭＳ Ｐゴシック"/>
                <a:ea typeface="ＭＳ Ｐゴシック"/>
              </a:rPr>
              <a:t>…</a:t>
            </a:r>
            <a:endParaRPr lang="en-US" altLang="ja-JP" sz="2400" dirty="0">
              <a:solidFill>
                <a:srgbClr val="D55345"/>
              </a:solidFill>
            </a:endParaRPr>
          </a:p>
          <a:p>
            <a:pPr lvl="0">
              <a:spcBef>
                <a:spcPct val="20000"/>
              </a:spcBef>
              <a:buClr>
                <a:srgbClr val="D16349"/>
              </a:buClr>
              <a:buSzPct val="85000"/>
            </a:pPr>
            <a:r>
              <a:rPr lang="ja-JP" altLang="en-US" sz="2400" dirty="0">
                <a:solidFill>
                  <a:prstClr val="black"/>
                </a:solidFill>
                <a:latin typeface="ＭＳ Ｐゴシック"/>
                <a:ea typeface="ＭＳ Ｐゴシック"/>
              </a:rPr>
              <a:t>「売上の一定割合の寄付という形にとらわれず、さまざまな形で企業がマーケティングとコーズを関連付けていく」</a:t>
            </a:r>
            <a:endParaRPr lang="en-US" altLang="ja-JP" sz="2400" dirty="0">
              <a:solidFill>
                <a:prstClr val="black"/>
              </a:solidFill>
              <a:latin typeface="ＭＳ Ｐゴシック"/>
              <a:ea typeface="ＭＳ Ｐゴシック"/>
            </a:endParaRPr>
          </a:p>
        </p:txBody>
      </p:sp>
      <p:sp>
        <p:nvSpPr>
          <p:cNvPr id="12" name="コンテンツ プレースホルダー 3"/>
          <p:cNvSpPr txBox="1">
            <a:spLocks/>
          </p:cNvSpPr>
          <p:nvPr/>
        </p:nvSpPr>
        <p:spPr>
          <a:xfrm>
            <a:off x="565029" y="5085184"/>
            <a:ext cx="8039420" cy="1224136"/>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pPr marL="0" indent="0">
              <a:buFont typeface="Wingdings 2"/>
              <a:buNone/>
            </a:pPr>
            <a:r>
              <a:rPr lang="ja-JP" altLang="en-US" sz="2400" dirty="0" smtClean="0">
                <a:latin typeface="+mj-ea"/>
                <a:ea typeface="+mj-ea"/>
              </a:rPr>
              <a:t>従来の「寄付付き商品の販促」はこの狭義のＣＲＭにあたる。</a:t>
            </a:r>
            <a:endParaRPr lang="en-US" altLang="ja-JP" sz="2400" dirty="0" smtClean="0">
              <a:latin typeface="+mj-ea"/>
              <a:ea typeface="+mj-ea"/>
            </a:endParaRPr>
          </a:p>
          <a:p>
            <a:pPr marL="0" indent="0">
              <a:buFont typeface="Wingdings 2"/>
              <a:buNone/>
            </a:pPr>
            <a:r>
              <a:rPr lang="ja-JP" altLang="en-US" sz="2400" dirty="0">
                <a:solidFill>
                  <a:srgbClr val="D55345"/>
                </a:solidFill>
                <a:latin typeface="+mj-ea"/>
                <a:ea typeface="+mj-ea"/>
              </a:rPr>
              <a:t>本研究で</a:t>
            </a:r>
            <a:r>
              <a:rPr lang="ja-JP" altLang="en-US" sz="2400" dirty="0" smtClean="0">
                <a:solidFill>
                  <a:srgbClr val="D55345"/>
                </a:solidFill>
                <a:latin typeface="+mj-ea"/>
                <a:ea typeface="+mj-ea"/>
              </a:rPr>
              <a:t>は広義のＣＲＭの概念を採用する。</a:t>
            </a:r>
            <a:endParaRPr lang="en-US" altLang="ja-JP" sz="2400" dirty="0">
              <a:solidFill>
                <a:srgbClr val="D55345"/>
              </a:solidFill>
              <a:latin typeface="+mj-ea"/>
              <a:ea typeface="+mj-ea"/>
            </a:endParaRPr>
          </a:p>
        </p:txBody>
      </p:sp>
    </p:spTree>
    <p:extLst>
      <p:ext uri="{BB962C8B-B14F-4D97-AF65-F5344CB8AC3E}">
        <p14:creationId xmlns:p14="http://schemas.microsoft.com/office/powerpoint/2010/main" val="997437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3528" y="2348880"/>
            <a:ext cx="7916544" cy="936104"/>
          </a:xfrm>
          <a:prstGeom prst="rect">
            <a:avLst/>
          </a:prstGeom>
          <a:solidFill>
            <a:srgbClr val="FFCC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lumMod val="75000"/>
                    <a:lumOff val="25000"/>
                  </a:schemeClr>
                </a:solidFill>
                <a:latin typeface="+mj-ea"/>
                <a:ea typeface="+mj-ea"/>
              </a:rPr>
              <a:t>　　　　　　　　　　　　　　　　　　消費者向け</a:t>
            </a:r>
            <a:endParaRPr kumimoji="1" lang="ja-JP" altLang="en-US" sz="3200" dirty="0">
              <a:solidFill>
                <a:schemeClr val="tx1">
                  <a:lumMod val="75000"/>
                  <a:lumOff val="25000"/>
                </a:schemeClr>
              </a:solidFill>
              <a:latin typeface="+mj-ea"/>
              <a:ea typeface="+mj-ea"/>
            </a:endParaRPr>
          </a:p>
        </p:txBody>
      </p:sp>
      <p:sp>
        <p:nvSpPr>
          <p:cNvPr id="7" name="正方形/長方形 6"/>
          <p:cNvSpPr/>
          <p:nvPr/>
        </p:nvSpPr>
        <p:spPr>
          <a:xfrm>
            <a:off x="323528" y="3362960"/>
            <a:ext cx="7916544" cy="1362184"/>
          </a:xfrm>
          <a:prstGeom prst="rect">
            <a:avLst/>
          </a:prstGeom>
          <a:solidFill>
            <a:srgbClr val="FFF8C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lumMod val="75000"/>
                    <a:lumOff val="25000"/>
                  </a:schemeClr>
                </a:solidFill>
                <a:latin typeface="+mj-ea"/>
                <a:ea typeface="+mj-ea"/>
              </a:rPr>
              <a:t>　　　　　　　　　　　　　　　　　企業内部向け</a:t>
            </a:r>
            <a:endParaRPr kumimoji="1" lang="ja-JP" altLang="en-US" sz="3200" dirty="0">
              <a:solidFill>
                <a:schemeClr val="tx1">
                  <a:lumMod val="75000"/>
                  <a:lumOff val="25000"/>
                </a:schemeClr>
              </a:solidFill>
              <a:latin typeface="+mj-ea"/>
              <a:ea typeface="+mj-ea"/>
            </a:endParaRPr>
          </a:p>
        </p:txBody>
      </p:sp>
      <p:sp>
        <p:nvSpPr>
          <p:cNvPr id="6" name="正方形/長方形 5"/>
          <p:cNvSpPr/>
          <p:nvPr/>
        </p:nvSpPr>
        <p:spPr>
          <a:xfrm>
            <a:off x="323528" y="4293096"/>
            <a:ext cx="7916544" cy="1872208"/>
          </a:xfrm>
          <a:prstGeom prst="rect">
            <a:avLst/>
          </a:prstGeom>
          <a:solidFill>
            <a:srgbClr val="D2DFD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tx1">
                    <a:lumMod val="75000"/>
                    <a:lumOff val="25000"/>
                  </a:schemeClr>
                </a:solidFill>
                <a:latin typeface="+mj-ea"/>
                <a:ea typeface="+mj-ea"/>
              </a:rPr>
              <a:t>　　　　　　　　　　　　　　　　　　ステークホルダー向け</a:t>
            </a:r>
            <a:endParaRPr kumimoji="1" lang="ja-JP" altLang="en-US" sz="2800" dirty="0">
              <a:solidFill>
                <a:schemeClr val="tx1">
                  <a:lumMod val="75000"/>
                  <a:lumOff val="25000"/>
                </a:schemeClr>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11</a:t>
            </a:fld>
            <a:endParaRPr kumimoji="1" lang="ja-JP" altLang="en-US"/>
          </a:p>
        </p:txBody>
      </p:sp>
      <p:sp>
        <p:nvSpPr>
          <p:cNvPr id="3" name="コンテンツ プレースホルダー 2"/>
          <p:cNvSpPr>
            <a:spLocks noGrp="1"/>
          </p:cNvSpPr>
          <p:nvPr>
            <p:ph sz="quarter" idx="1"/>
          </p:nvPr>
        </p:nvSpPr>
        <p:spPr>
          <a:xfrm>
            <a:off x="301752" y="1527048"/>
            <a:ext cx="4342256" cy="4854280"/>
          </a:xfrm>
        </p:spPr>
        <p:txBody>
          <a:bodyPr>
            <a:normAutofit lnSpcReduction="10000"/>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の企業側のメリット</a:t>
            </a:r>
            <a:endParaRPr lang="en-US" altLang="ja-JP" sz="3200" dirty="0">
              <a:solidFill>
                <a:schemeClr val="accent1"/>
              </a:solidFill>
              <a:latin typeface="+mj-ea"/>
              <a:ea typeface="+mj-ea"/>
            </a:endParaRPr>
          </a:p>
          <a:p>
            <a:pPr marL="0" indent="0">
              <a:buNone/>
            </a:pPr>
            <a:r>
              <a:rPr kumimoji="1" lang="ja-JP" altLang="en-US" sz="1800" dirty="0" smtClean="0">
                <a:latin typeface="+mj-ea"/>
                <a:ea typeface="+mj-ea"/>
              </a:rPr>
              <a:t>　</a:t>
            </a:r>
            <a:endParaRPr kumimoji="1" lang="en-US" altLang="ja-JP" sz="1800" dirty="0" smtClean="0">
              <a:latin typeface="+mj-ea"/>
              <a:ea typeface="+mj-ea"/>
            </a:endParaRPr>
          </a:p>
          <a:p>
            <a:pPr>
              <a:buFont typeface="Wingdings" panose="05000000000000000000" pitchFamily="2" charset="2"/>
              <a:buChar char="l"/>
            </a:pPr>
            <a:r>
              <a:rPr lang="ja-JP" altLang="en-US" sz="2800" dirty="0" smtClean="0">
                <a:latin typeface="+mj-ea"/>
                <a:ea typeface="+mj-ea"/>
              </a:rPr>
              <a:t>販売促進効果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ブランディング効果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新市場開拓効果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従業員効果</a:t>
            </a:r>
            <a:endParaRPr lang="en-US" altLang="ja-JP" sz="2800" dirty="0" smtClean="0">
              <a:latin typeface="+mj-ea"/>
              <a:ea typeface="+mj-ea"/>
            </a:endParaRPr>
          </a:p>
          <a:p>
            <a:pPr>
              <a:buFont typeface="Wingdings" panose="05000000000000000000" pitchFamily="2" charset="2"/>
              <a:buChar char="l"/>
            </a:pPr>
            <a:r>
              <a:rPr lang="en-US" altLang="ja-JP" sz="2800" dirty="0">
                <a:latin typeface="+mj-ea"/>
                <a:ea typeface="+mj-ea"/>
              </a:rPr>
              <a:t>CSR</a:t>
            </a:r>
            <a:r>
              <a:rPr lang="ja-JP" altLang="en-US" sz="2800" dirty="0" smtClean="0">
                <a:latin typeface="+mj-ea"/>
                <a:ea typeface="+mj-ea"/>
              </a:rPr>
              <a:t>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ステークホルダー効果</a:t>
            </a:r>
            <a:endParaRPr lang="en-US" altLang="ja-JP" sz="2800" dirty="0" smtClean="0">
              <a:latin typeface="+mj-ea"/>
              <a:ea typeface="+mj-ea"/>
            </a:endParaRPr>
          </a:p>
          <a:p>
            <a:pPr>
              <a:buFont typeface="Wingdings" panose="05000000000000000000" pitchFamily="2" charset="2"/>
              <a:buChar char="l"/>
            </a:pPr>
            <a:r>
              <a:rPr lang="en-US" altLang="ja-JP" sz="2800" dirty="0" smtClean="0">
                <a:latin typeface="+mj-ea"/>
                <a:ea typeface="+mj-ea"/>
              </a:rPr>
              <a:t>NGO</a:t>
            </a:r>
            <a:r>
              <a:rPr lang="ja-JP" altLang="en-US" sz="2800" dirty="0" smtClean="0">
                <a:latin typeface="+mj-ea"/>
                <a:ea typeface="+mj-ea"/>
              </a:rPr>
              <a:t>資産の活用効果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モニタリング効果</a:t>
            </a:r>
            <a:endParaRPr kumimoji="1" lang="ja-JP" altLang="en-US" sz="2800" dirty="0">
              <a:latin typeface="+mj-ea"/>
              <a:ea typeface="+mj-ea"/>
            </a:endParaRPr>
          </a:p>
        </p:txBody>
      </p:sp>
      <p:sp>
        <p:nvSpPr>
          <p:cNvPr id="8" name="テキスト ボックス 7"/>
          <p:cNvSpPr txBox="1"/>
          <p:nvPr/>
        </p:nvSpPr>
        <p:spPr>
          <a:xfrm>
            <a:off x="2267744" y="6390956"/>
            <a:ext cx="6624736" cy="276999"/>
          </a:xfrm>
          <a:prstGeom prst="rect">
            <a:avLst/>
          </a:prstGeom>
          <a:noFill/>
        </p:spPr>
        <p:txBody>
          <a:bodyPr wrap="square" rtlCol="0">
            <a:spAutoFit/>
          </a:bodyPr>
          <a:lstStyle/>
          <a:p>
            <a:r>
              <a:rPr lang="ja-JP" altLang="en-US" sz="1200" dirty="0" smtClean="0">
                <a:latin typeface="+mj-ea"/>
              </a:rPr>
              <a:t>長坂</a:t>
            </a:r>
            <a:r>
              <a:rPr lang="ja-JP" altLang="en-US" sz="1200" dirty="0">
                <a:latin typeface="+mj-ea"/>
              </a:rPr>
              <a:t>寿久（</a:t>
            </a:r>
            <a:r>
              <a:rPr lang="en-US" altLang="ja-JP" sz="1200" dirty="0">
                <a:latin typeface="+mj-ea"/>
              </a:rPr>
              <a:t>2010</a:t>
            </a:r>
            <a:r>
              <a:rPr lang="ja-JP" altLang="en-US" sz="1200" dirty="0">
                <a:latin typeface="+mj-ea"/>
              </a:rPr>
              <a:t>）「コーズ・リレーテッド・マーケティング」</a:t>
            </a:r>
            <a:r>
              <a:rPr lang="en-US" altLang="ja-JP" sz="1200" dirty="0">
                <a:latin typeface="+mj-ea"/>
              </a:rPr>
              <a:t>『</a:t>
            </a:r>
            <a:r>
              <a:rPr lang="ja-JP" altLang="en-US" sz="1200" dirty="0">
                <a:latin typeface="+mj-ea"/>
              </a:rPr>
              <a:t>季刊 国際貿易と投資</a:t>
            </a:r>
            <a:r>
              <a:rPr lang="en-US" altLang="ja-JP" sz="1200" dirty="0">
                <a:latin typeface="+mj-ea"/>
              </a:rPr>
              <a:t>』</a:t>
            </a:r>
            <a:r>
              <a:rPr lang="en-US" altLang="ja-JP" sz="1200" dirty="0" smtClean="0">
                <a:latin typeface="+mj-ea"/>
              </a:rPr>
              <a:t>No.81</a:t>
            </a:r>
            <a:endParaRPr lang="en-US" altLang="ja-JP" sz="1200" dirty="0">
              <a:latin typeface="+mj-ea"/>
            </a:endParaRPr>
          </a:p>
        </p:txBody>
      </p:sp>
      <p:sp>
        <p:nvSpPr>
          <p:cNvPr id="9" name="日付プレースホルダー 8"/>
          <p:cNvSpPr>
            <a:spLocks noGrp="1"/>
          </p:cNvSpPr>
          <p:nvPr>
            <p:ph type="dt" sz="half" idx="10"/>
          </p:nvPr>
        </p:nvSpPr>
        <p:spPr/>
        <p:txBody>
          <a:bodyPr/>
          <a:lstStyle/>
          <a:p>
            <a:fld id="{4103F9AD-1680-44C7-8A4A-52328FA821CC}" type="datetime1">
              <a:rPr kumimoji="1" lang="ja-JP" altLang="en-US" smtClean="0"/>
              <a:t>2015/12/19</a:t>
            </a:fld>
            <a:endParaRPr kumimoji="1" lang="ja-JP" altLang="en-US"/>
          </a:p>
        </p:txBody>
      </p:sp>
    </p:spTree>
    <p:extLst>
      <p:ext uri="{BB962C8B-B14F-4D97-AF65-F5344CB8AC3E}">
        <p14:creationId xmlns:p14="http://schemas.microsoft.com/office/powerpoint/2010/main" val="350428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スライド番号プレースホルダー 2"/>
          <p:cNvSpPr>
            <a:spLocks noGrp="1"/>
          </p:cNvSpPr>
          <p:nvPr>
            <p:ph type="sldNum" sz="quarter" idx="12"/>
          </p:nvPr>
        </p:nvSpPr>
        <p:spPr>
          <a:xfrm>
            <a:off x="4325072" y="1052736"/>
            <a:ext cx="457200" cy="441325"/>
          </a:xfrm>
        </p:spPr>
        <p:txBody>
          <a:bodyPr/>
          <a:lstStyle/>
          <a:p>
            <a:fld id="{0564FA83-3B53-4C79-A159-392AD6B108C4}" type="slidenum">
              <a:rPr kumimoji="1" lang="ja-JP" altLang="en-US" smtClean="0">
                <a:latin typeface="+mj-ea"/>
                <a:ea typeface="+mj-ea"/>
              </a:rPr>
              <a:pPr/>
              <a:t>12</a:t>
            </a:fld>
            <a:endParaRPr kumimoji="1" lang="ja-JP" altLang="en-US" dirty="0">
              <a:latin typeface="+mj-ea"/>
              <a:ea typeface="+mj-ea"/>
            </a:endParaRPr>
          </a:p>
        </p:txBody>
      </p:sp>
      <p:sp>
        <p:nvSpPr>
          <p:cNvPr id="6" name="テキスト ボックス 5"/>
          <p:cNvSpPr txBox="1"/>
          <p:nvPr/>
        </p:nvSpPr>
        <p:spPr>
          <a:xfrm>
            <a:off x="468496" y="1858605"/>
            <a:ext cx="5128327" cy="523220"/>
          </a:xfrm>
          <a:prstGeom prst="rect">
            <a:avLst/>
          </a:prstGeom>
          <a:noFill/>
        </p:spPr>
        <p:txBody>
          <a:bodyPr wrap="none" rtlCol="0">
            <a:spAutoFit/>
          </a:bodyPr>
          <a:lstStyle/>
          <a:p>
            <a:r>
              <a:rPr kumimoji="1" lang="ja-JP" altLang="en-US" sz="2800" dirty="0" smtClean="0">
                <a:latin typeface="+mj-ea"/>
                <a:ea typeface="+mj-ea"/>
              </a:rPr>
              <a:t>ジャン＝マリー・ドルー氏によると</a:t>
            </a:r>
            <a:endParaRPr kumimoji="1" lang="ja-JP" altLang="en-US" sz="2800" dirty="0">
              <a:latin typeface="+mj-ea"/>
              <a:ea typeface="+mj-ea"/>
            </a:endParaRPr>
          </a:p>
        </p:txBody>
      </p:sp>
      <p:sp>
        <p:nvSpPr>
          <p:cNvPr id="7" name="テキスト ボックス 6"/>
          <p:cNvSpPr txBox="1"/>
          <p:nvPr/>
        </p:nvSpPr>
        <p:spPr>
          <a:xfrm>
            <a:off x="468496" y="4231093"/>
            <a:ext cx="7265130" cy="1200329"/>
          </a:xfrm>
          <a:prstGeom prst="rect">
            <a:avLst/>
          </a:prstGeom>
          <a:noFill/>
        </p:spPr>
        <p:txBody>
          <a:bodyPr wrap="none" rtlCol="0">
            <a:spAutoFit/>
          </a:bodyPr>
          <a:lstStyle/>
          <a:p>
            <a:r>
              <a:rPr kumimoji="1" lang="ja-JP" altLang="en-US" sz="2400" dirty="0" smtClean="0">
                <a:latin typeface="+mj-ea"/>
                <a:ea typeface="+mj-ea"/>
              </a:rPr>
              <a:t>⇒ブランドは</a:t>
            </a:r>
            <a:r>
              <a:rPr kumimoji="1" lang="ja-JP" altLang="en-US" sz="2400" b="1" u="sng" dirty="0" smtClean="0">
                <a:solidFill>
                  <a:schemeClr val="accent1"/>
                </a:solidFill>
                <a:latin typeface="+mj-ea"/>
                <a:ea typeface="+mj-ea"/>
              </a:rPr>
              <a:t>長期</a:t>
            </a:r>
            <a:r>
              <a:rPr kumimoji="1" lang="ja-JP" altLang="en-US" sz="2400" dirty="0" smtClean="0">
                <a:latin typeface="+mj-ea"/>
                <a:ea typeface="+mj-ea"/>
              </a:rPr>
              <a:t>に渡って企業の「最重要資産」となり、</a:t>
            </a:r>
            <a:endParaRPr kumimoji="1" lang="en-US" altLang="ja-JP" sz="2400" dirty="0" smtClean="0">
              <a:latin typeface="+mj-ea"/>
              <a:ea typeface="+mj-ea"/>
            </a:endParaRPr>
          </a:p>
          <a:p>
            <a:r>
              <a:rPr lang="ja-JP" altLang="en-US" sz="2400" dirty="0" smtClean="0">
                <a:latin typeface="+mj-ea"/>
                <a:ea typeface="+mj-ea"/>
              </a:rPr>
              <a:t>　ブランド</a:t>
            </a:r>
            <a:r>
              <a:rPr lang="ja-JP" altLang="en-US" sz="2400" dirty="0">
                <a:latin typeface="+mj-ea"/>
                <a:ea typeface="+mj-ea"/>
              </a:rPr>
              <a:t>の</a:t>
            </a:r>
            <a:r>
              <a:rPr kumimoji="1" lang="ja-JP" altLang="en-US" sz="2400" dirty="0" smtClean="0">
                <a:latin typeface="+mj-ea"/>
                <a:ea typeface="+mj-ea"/>
              </a:rPr>
              <a:t>イメージは企業の</a:t>
            </a:r>
            <a:r>
              <a:rPr kumimoji="1" lang="ja-JP" altLang="en-US" sz="2400" b="1" u="sng" dirty="0" smtClean="0">
                <a:solidFill>
                  <a:schemeClr val="accent1"/>
                </a:solidFill>
                <a:latin typeface="+mj-ea"/>
                <a:ea typeface="+mj-ea"/>
              </a:rPr>
              <a:t>長期的</a:t>
            </a:r>
            <a:r>
              <a:rPr kumimoji="1" lang="ja-JP" altLang="en-US" sz="2400" dirty="0" smtClean="0">
                <a:latin typeface="+mj-ea"/>
                <a:ea typeface="+mj-ea"/>
              </a:rPr>
              <a:t>な存続、</a:t>
            </a:r>
            <a:endParaRPr kumimoji="1" lang="en-US" altLang="ja-JP" sz="2400" dirty="0" smtClean="0">
              <a:latin typeface="+mj-ea"/>
              <a:ea typeface="+mj-ea"/>
            </a:endParaRPr>
          </a:p>
          <a:p>
            <a:r>
              <a:rPr kumimoji="1" lang="ja-JP" altLang="en-US" sz="2400" dirty="0" smtClean="0">
                <a:latin typeface="+mj-ea"/>
                <a:ea typeface="+mj-ea"/>
              </a:rPr>
              <a:t>　競争優位にもっとも大切な要因。</a:t>
            </a:r>
            <a:endParaRPr kumimoji="1" lang="en-US" altLang="ja-JP" sz="2400" dirty="0" smtClean="0">
              <a:latin typeface="+mj-ea"/>
              <a:ea typeface="+mj-ea"/>
            </a:endParaRPr>
          </a:p>
        </p:txBody>
      </p:sp>
      <p:sp>
        <p:nvSpPr>
          <p:cNvPr id="8" name="角丸四角形 7"/>
          <p:cNvSpPr/>
          <p:nvPr/>
        </p:nvSpPr>
        <p:spPr>
          <a:xfrm>
            <a:off x="386852" y="2342739"/>
            <a:ext cx="6696744" cy="1341493"/>
          </a:xfrm>
          <a:prstGeom prst="roundRect">
            <a:avLst/>
          </a:prstGeom>
          <a:solidFill>
            <a:srgbClr val="FFFFFF">
              <a:alpha val="50196"/>
            </a:srgb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800" dirty="0">
                <a:solidFill>
                  <a:schemeClr val="accent3">
                    <a:lumMod val="50000"/>
                  </a:schemeClr>
                </a:solidFill>
                <a:latin typeface="+mj-ea"/>
                <a:ea typeface="+mj-ea"/>
              </a:rPr>
              <a:t>”製品には寿命があるが、ブランドは</a:t>
            </a:r>
            <a:r>
              <a:rPr lang="ja-JP" altLang="en-US" sz="2800" dirty="0" smtClean="0">
                <a:solidFill>
                  <a:schemeClr val="accent3">
                    <a:lumMod val="50000"/>
                  </a:schemeClr>
                </a:solidFill>
                <a:latin typeface="+mj-ea"/>
                <a:ea typeface="+mj-ea"/>
              </a:rPr>
              <a:t>、</a:t>
            </a:r>
            <a:endParaRPr lang="en-US" altLang="ja-JP" sz="2800" dirty="0" smtClean="0">
              <a:solidFill>
                <a:schemeClr val="accent3">
                  <a:lumMod val="50000"/>
                </a:schemeClr>
              </a:solidFill>
              <a:latin typeface="+mj-ea"/>
              <a:ea typeface="+mj-ea"/>
            </a:endParaRPr>
          </a:p>
          <a:p>
            <a:pPr algn="ctr"/>
            <a:r>
              <a:rPr lang="ja-JP" altLang="en-US" sz="2800" dirty="0" smtClean="0">
                <a:solidFill>
                  <a:schemeClr val="accent3">
                    <a:lumMod val="50000"/>
                  </a:schemeClr>
                </a:solidFill>
                <a:latin typeface="+mj-ea"/>
                <a:ea typeface="+mj-ea"/>
              </a:rPr>
              <a:t>うまくやれば永遠</a:t>
            </a:r>
            <a:r>
              <a:rPr lang="ja-JP" altLang="en-US" sz="2800" dirty="0">
                <a:solidFill>
                  <a:schemeClr val="accent3">
                    <a:lumMod val="50000"/>
                  </a:schemeClr>
                </a:solidFill>
                <a:latin typeface="+mj-ea"/>
                <a:ea typeface="+mj-ea"/>
              </a:rPr>
              <a:t>に存続できる” </a:t>
            </a:r>
          </a:p>
        </p:txBody>
      </p:sp>
      <p:sp>
        <p:nvSpPr>
          <p:cNvPr id="4" name="日付プレースホルダー 3"/>
          <p:cNvSpPr>
            <a:spLocks noGrp="1"/>
          </p:cNvSpPr>
          <p:nvPr>
            <p:ph type="dt" sz="half" idx="10"/>
          </p:nvPr>
        </p:nvSpPr>
        <p:spPr/>
        <p:txBody>
          <a:bodyPr/>
          <a:lstStyle/>
          <a:p>
            <a:fld id="{425F49D8-CDD9-440B-96FD-911EE76387C7}" type="datetime1">
              <a:rPr kumimoji="1" lang="ja-JP" altLang="en-US" smtClean="0"/>
              <a:t>2015/12/19</a:t>
            </a:fld>
            <a:endParaRPr kumimoji="1" lang="ja-JP" altLang="en-US"/>
          </a:p>
        </p:txBody>
      </p:sp>
      <p:pic>
        <p:nvPicPr>
          <p:cNvPr id="2054" name="Picture 6" descr="外国人の先生・講師のイラスト（男性）">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2676" y="2636912"/>
            <a:ext cx="1829803" cy="3107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34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3528" y="2348880"/>
            <a:ext cx="7916544" cy="936104"/>
          </a:xfrm>
          <a:prstGeom prst="rect">
            <a:avLst/>
          </a:prstGeom>
          <a:solidFill>
            <a:srgbClr val="FFCC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lumMod val="75000"/>
                    <a:lumOff val="25000"/>
                  </a:schemeClr>
                </a:solidFill>
                <a:latin typeface="+mj-ea"/>
                <a:ea typeface="+mj-ea"/>
              </a:rPr>
              <a:t>　　　　　　　　　　　　　　　　　　消費者向け</a:t>
            </a:r>
            <a:endParaRPr kumimoji="1" lang="ja-JP" altLang="en-US" sz="3200" dirty="0">
              <a:solidFill>
                <a:schemeClr val="tx1">
                  <a:lumMod val="75000"/>
                  <a:lumOff val="25000"/>
                </a:schemeClr>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13</a:t>
            </a:fld>
            <a:endParaRPr kumimoji="1" lang="ja-JP" altLang="en-US"/>
          </a:p>
        </p:txBody>
      </p:sp>
      <p:sp>
        <p:nvSpPr>
          <p:cNvPr id="3" name="コンテンツ プレースホルダー 2"/>
          <p:cNvSpPr>
            <a:spLocks noGrp="1"/>
          </p:cNvSpPr>
          <p:nvPr>
            <p:ph sz="quarter" idx="1"/>
          </p:nvPr>
        </p:nvSpPr>
        <p:spPr>
          <a:xfrm>
            <a:off x="301752" y="1527048"/>
            <a:ext cx="4342256" cy="1901952"/>
          </a:xfrm>
        </p:spPr>
        <p:txBody>
          <a:bodyPr>
            <a:normAutofit lnSpcReduction="10000"/>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の企業側のメリット</a:t>
            </a:r>
            <a:endParaRPr lang="en-US" altLang="ja-JP" sz="3200" dirty="0">
              <a:solidFill>
                <a:schemeClr val="accent1"/>
              </a:solidFill>
              <a:latin typeface="+mj-ea"/>
              <a:ea typeface="+mj-ea"/>
            </a:endParaRPr>
          </a:p>
          <a:p>
            <a:pPr marL="0" indent="0">
              <a:buNone/>
            </a:pPr>
            <a:r>
              <a:rPr kumimoji="1" lang="ja-JP" altLang="en-US" sz="1800" dirty="0" smtClean="0">
                <a:latin typeface="+mj-ea"/>
                <a:ea typeface="+mj-ea"/>
              </a:rPr>
              <a:t>　</a:t>
            </a:r>
            <a:endParaRPr kumimoji="1" lang="en-US" altLang="ja-JP" sz="1800" dirty="0" smtClean="0">
              <a:latin typeface="+mj-ea"/>
              <a:ea typeface="+mj-ea"/>
            </a:endParaRPr>
          </a:p>
          <a:p>
            <a:pPr>
              <a:buFont typeface="Wingdings" panose="05000000000000000000" pitchFamily="2" charset="2"/>
              <a:buChar char="l"/>
            </a:pPr>
            <a:r>
              <a:rPr lang="ja-JP" altLang="en-US" sz="2800" dirty="0" smtClean="0">
                <a:latin typeface="+mj-ea"/>
                <a:ea typeface="+mj-ea"/>
              </a:rPr>
              <a:t>販売促進効果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ブランディング効果</a:t>
            </a:r>
            <a:endParaRPr lang="en-US" altLang="ja-JP" sz="2800" dirty="0" smtClean="0">
              <a:latin typeface="+mj-ea"/>
              <a:ea typeface="+mj-ea"/>
            </a:endParaRPr>
          </a:p>
        </p:txBody>
      </p:sp>
      <p:sp>
        <p:nvSpPr>
          <p:cNvPr id="8" name="角丸四角形 7"/>
          <p:cNvSpPr/>
          <p:nvPr/>
        </p:nvSpPr>
        <p:spPr>
          <a:xfrm>
            <a:off x="649928" y="2816932"/>
            <a:ext cx="2952328" cy="468052"/>
          </a:xfrm>
          <a:prstGeom prst="round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カギ線コネクタ 9"/>
          <p:cNvCxnSpPr/>
          <p:nvPr/>
        </p:nvCxnSpPr>
        <p:spPr>
          <a:xfrm rot="16200000" flipH="1">
            <a:off x="1906522" y="3142150"/>
            <a:ext cx="576064" cy="861732"/>
          </a:xfrm>
          <a:prstGeom prst="bentConnector2">
            <a:avLst/>
          </a:prstGeom>
          <a:ln w="38100"/>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2126092" y="3583423"/>
            <a:ext cx="5040560" cy="2160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mj-ea"/>
                <a:ea typeface="+mj-ea"/>
              </a:rPr>
              <a:t>長期的なメリットにつながる</a:t>
            </a:r>
            <a:endParaRPr kumimoji="1" lang="en-US" altLang="ja-JP" sz="2800" dirty="0" smtClean="0">
              <a:latin typeface="+mj-ea"/>
              <a:ea typeface="+mj-ea"/>
            </a:endParaRPr>
          </a:p>
          <a:p>
            <a:pPr algn="ctr"/>
            <a:r>
              <a:rPr lang="ja-JP" altLang="en-US" sz="2800" dirty="0" smtClean="0">
                <a:latin typeface="+mj-ea"/>
                <a:ea typeface="+mj-ea"/>
              </a:rPr>
              <a:t>ブランディング効果に注目する</a:t>
            </a:r>
            <a:endParaRPr kumimoji="1" lang="ja-JP" altLang="en-US" sz="2800" dirty="0">
              <a:latin typeface="+mj-ea"/>
              <a:ea typeface="+mj-ea"/>
            </a:endParaRPr>
          </a:p>
        </p:txBody>
      </p:sp>
      <p:sp>
        <p:nvSpPr>
          <p:cNvPr id="6" name="日付プレースホルダー 5"/>
          <p:cNvSpPr>
            <a:spLocks noGrp="1"/>
          </p:cNvSpPr>
          <p:nvPr>
            <p:ph type="dt" sz="half" idx="10"/>
          </p:nvPr>
        </p:nvSpPr>
        <p:spPr/>
        <p:txBody>
          <a:bodyPr/>
          <a:lstStyle/>
          <a:p>
            <a:fld id="{F3FA810B-FD43-44E4-93FC-F4B0FFEA13EF}" type="datetime1">
              <a:rPr kumimoji="1" lang="ja-JP" altLang="en-US" smtClean="0"/>
              <a:t>2015/12/19</a:t>
            </a:fld>
            <a:endParaRPr kumimoji="1" lang="ja-JP" altLang="en-US"/>
          </a:p>
        </p:txBody>
      </p:sp>
    </p:spTree>
    <p:extLst>
      <p:ext uri="{BB962C8B-B14F-4D97-AF65-F5344CB8AC3E}">
        <p14:creationId xmlns:p14="http://schemas.microsoft.com/office/powerpoint/2010/main" val="1273940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14</a:t>
            </a:fld>
            <a:endParaRPr kumimoji="1" lang="ja-JP" altLang="en-US"/>
          </a:p>
        </p:txBody>
      </p:sp>
      <p:sp>
        <p:nvSpPr>
          <p:cNvPr id="3" name="コンテンツ プレースホルダー 2"/>
          <p:cNvSpPr>
            <a:spLocks noGrp="1"/>
          </p:cNvSpPr>
          <p:nvPr>
            <p:ph sz="quarter" idx="1"/>
          </p:nvPr>
        </p:nvSpPr>
        <p:spPr>
          <a:xfrm>
            <a:off x="301751" y="1412776"/>
            <a:ext cx="4198240" cy="504056"/>
          </a:xfrm>
        </p:spPr>
        <p:txBody>
          <a:bodyPr>
            <a:normAutofit fontScale="92500" lnSpcReduction="10000"/>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事例</a:t>
            </a:r>
            <a:r>
              <a:rPr lang="en-US" altLang="ja-JP" sz="3200" dirty="0" smtClean="0">
                <a:solidFill>
                  <a:schemeClr val="accent1"/>
                </a:solidFill>
                <a:latin typeface="+mj-ea"/>
                <a:ea typeface="+mj-ea"/>
              </a:rPr>
              <a:t>】</a:t>
            </a:r>
          </a:p>
        </p:txBody>
      </p:sp>
      <p:sp>
        <p:nvSpPr>
          <p:cNvPr id="8" name="コンテンツ プレースホルダー 2"/>
          <p:cNvSpPr txBox="1">
            <a:spLocks/>
          </p:cNvSpPr>
          <p:nvPr/>
        </p:nvSpPr>
        <p:spPr>
          <a:xfrm>
            <a:off x="226805" y="1871008"/>
            <a:ext cx="4275451" cy="4499992"/>
          </a:xfrm>
          <a:prstGeom prst="rect">
            <a:avLst/>
          </a:prstGeom>
          <a:solidFill>
            <a:srgbClr val="FFFFFF">
              <a:alpha val="50196"/>
            </a:srgbClr>
          </a:solidFill>
        </p:spPr>
        <p:txBody>
          <a:bodyPr vert="horz">
            <a:normAutofit lnSpcReduction="1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smtClean="0">
                <a:latin typeface="+mj-ea"/>
                <a:ea typeface="+mj-ea"/>
              </a:rPr>
              <a:t>1</a:t>
            </a:r>
            <a:r>
              <a:rPr lang="ja-JP" altLang="en-US" sz="2800" dirty="0" smtClean="0">
                <a:latin typeface="+mj-ea"/>
                <a:ea typeface="+mj-ea"/>
              </a:rPr>
              <a:t>チョコ</a:t>
            </a:r>
            <a:r>
              <a:rPr lang="en-US" altLang="ja-JP" sz="2800" dirty="0" smtClean="0">
                <a:latin typeface="+mj-ea"/>
                <a:ea typeface="+mj-ea"/>
              </a:rPr>
              <a:t>for1</a:t>
            </a:r>
            <a:r>
              <a:rPr lang="ja-JP" altLang="en-US" sz="2800" dirty="0" smtClean="0">
                <a:latin typeface="+mj-ea"/>
                <a:ea typeface="+mj-ea"/>
              </a:rPr>
              <a:t>スマイル</a:t>
            </a:r>
            <a:endParaRPr lang="en-US" altLang="ja-JP" sz="2800" dirty="0" smtClean="0">
              <a:latin typeface="+mj-ea"/>
              <a:ea typeface="+mj-ea"/>
            </a:endParaRPr>
          </a:p>
          <a:p>
            <a:pPr marL="0" indent="0">
              <a:buFont typeface="Wingdings 2"/>
              <a:buNone/>
            </a:pPr>
            <a:r>
              <a:rPr lang="ja-JP" altLang="en-US" sz="2800" dirty="0" smtClean="0">
                <a:latin typeface="+mj-ea"/>
                <a:ea typeface="+mj-ea"/>
              </a:rPr>
              <a:t>　（“ダース”森永製菓）</a:t>
            </a:r>
            <a:endParaRPr lang="en-US" altLang="ja-JP" sz="2800" dirty="0">
              <a:latin typeface="+mj-ea"/>
              <a:ea typeface="+mj-ea"/>
            </a:endParaRPr>
          </a:p>
          <a:p>
            <a:pPr marL="0" indent="0">
              <a:buFont typeface="Wingdings 2"/>
              <a:buNone/>
            </a:pPr>
            <a:r>
              <a:rPr lang="ja-JP" altLang="en-US" sz="1200" dirty="0" smtClean="0">
                <a:latin typeface="+mj-ea"/>
                <a:ea typeface="+mj-ea"/>
              </a:rPr>
              <a:t>　</a:t>
            </a:r>
            <a:endParaRPr lang="en-US" altLang="ja-JP" sz="12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r>
              <a:rPr lang="ja-JP" altLang="en-US" sz="2300" dirty="0" smtClean="0">
                <a:solidFill>
                  <a:srgbClr val="3B5253"/>
                </a:solidFill>
                <a:latin typeface="+mj-ea"/>
                <a:ea typeface="+mj-ea"/>
              </a:rPr>
              <a:t>ダース</a:t>
            </a:r>
            <a:r>
              <a:rPr lang="en-US" altLang="ja-JP" sz="2300" dirty="0" smtClean="0">
                <a:solidFill>
                  <a:srgbClr val="3B5253"/>
                </a:solidFill>
                <a:latin typeface="+mj-ea"/>
                <a:ea typeface="+mj-ea"/>
              </a:rPr>
              <a:t>1</a:t>
            </a:r>
            <a:r>
              <a:rPr lang="ja-JP" altLang="en-US" sz="2300" dirty="0" smtClean="0">
                <a:solidFill>
                  <a:srgbClr val="3B5253"/>
                </a:solidFill>
                <a:latin typeface="+mj-ea"/>
                <a:ea typeface="+mj-ea"/>
              </a:rPr>
              <a:t>箱の売上につき</a:t>
            </a:r>
            <a:r>
              <a:rPr lang="en-US" altLang="ja-JP" sz="2300" dirty="0" smtClean="0">
                <a:solidFill>
                  <a:srgbClr val="3B5253"/>
                </a:solidFill>
                <a:latin typeface="+mj-ea"/>
                <a:ea typeface="+mj-ea"/>
              </a:rPr>
              <a:t>1</a:t>
            </a:r>
            <a:r>
              <a:rPr lang="ja-JP" altLang="en-US" sz="2300" dirty="0" smtClean="0">
                <a:solidFill>
                  <a:srgbClr val="3B5253"/>
                </a:solidFill>
                <a:latin typeface="+mj-ea"/>
                <a:ea typeface="+mj-ea"/>
              </a:rPr>
              <a:t>円を複数の</a:t>
            </a:r>
            <a:r>
              <a:rPr lang="en-US" altLang="ja-JP" sz="2300" dirty="0" smtClean="0">
                <a:solidFill>
                  <a:srgbClr val="3B5253"/>
                </a:solidFill>
                <a:latin typeface="+mj-ea"/>
                <a:ea typeface="+mj-ea"/>
              </a:rPr>
              <a:t>NGO</a:t>
            </a:r>
            <a:r>
              <a:rPr lang="ja-JP" altLang="en-US" sz="2300" dirty="0" smtClean="0">
                <a:solidFill>
                  <a:srgbClr val="3B5253"/>
                </a:solidFill>
                <a:latin typeface="+mj-ea"/>
                <a:ea typeface="+mj-ea"/>
              </a:rPr>
              <a:t>を通してガーナ等カカオ原産国の教育支援として寄付される。</a:t>
            </a:r>
            <a:endParaRPr lang="ja-JP" altLang="en-US" sz="2300" dirty="0">
              <a:solidFill>
                <a:srgbClr val="3B5253"/>
              </a:solidFill>
              <a:latin typeface="+mj-ea"/>
              <a:ea typeface="+mj-ea"/>
            </a:endParaRPr>
          </a:p>
        </p:txBody>
      </p:sp>
      <p:pic>
        <p:nvPicPr>
          <p:cNvPr id="2052" name="Picture 4" descr="http://acejapan.org/wp/wp-content/uploads/2012/01/WS000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280" b="45603"/>
          <a:stretch/>
        </p:blipFill>
        <p:spPr bwMode="auto">
          <a:xfrm>
            <a:off x="314568" y="2930936"/>
            <a:ext cx="4104457" cy="1829105"/>
          </a:xfrm>
          <a:prstGeom prst="rect">
            <a:avLst/>
          </a:prstGeom>
          <a:noFill/>
          <a:extLst>
            <a:ext uri="{909E8E84-426E-40DD-AFC4-6F175D3DCCD1}">
              <a14:hiddenFill xmlns:a14="http://schemas.microsoft.com/office/drawing/2010/main">
                <a:solidFill>
                  <a:srgbClr val="FFFFFF"/>
                </a:solidFill>
              </a14:hiddenFill>
            </a:ext>
          </a:extLst>
        </p:spPr>
      </p:pic>
      <p:sp>
        <p:nvSpPr>
          <p:cNvPr id="9" name="コンテンツ プレースホルダー 2"/>
          <p:cNvSpPr txBox="1">
            <a:spLocks/>
          </p:cNvSpPr>
          <p:nvPr/>
        </p:nvSpPr>
        <p:spPr>
          <a:xfrm>
            <a:off x="4654656" y="1871008"/>
            <a:ext cx="4275451" cy="4499992"/>
          </a:xfrm>
          <a:prstGeom prst="rect">
            <a:avLst/>
          </a:prstGeom>
          <a:solidFill>
            <a:srgbClr val="FFFFFF">
              <a:alpha val="50196"/>
            </a:srgbClr>
          </a:solidFill>
        </p:spPr>
        <p:txBody>
          <a:bodyPr vert="horz" anchor="t">
            <a:normAutofit lnSpcReduction="1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ja-JP" altLang="en-US" sz="2800" dirty="0">
                <a:solidFill>
                  <a:srgbClr val="000000"/>
                </a:solidFill>
                <a:latin typeface="ＭＳ Ｐゴシック"/>
                <a:ea typeface="+mj-ea"/>
              </a:rPr>
              <a:t>千のトイレプロジェクト</a:t>
            </a:r>
            <a:r>
              <a:rPr lang="en-US" altLang="ja-JP" sz="2800" dirty="0">
                <a:solidFill>
                  <a:srgbClr val="000000"/>
                </a:solidFill>
                <a:latin typeface="ＭＳ Ｐゴシック"/>
                <a:ea typeface="+mj-ea"/>
              </a:rPr>
              <a:t>  </a:t>
            </a:r>
            <a:r>
              <a:rPr lang="ja-JP" altLang="en-US" sz="2800" dirty="0">
                <a:solidFill>
                  <a:srgbClr val="000000"/>
                </a:solidFill>
                <a:latin typeface="ＭＳ Ｐゴシック"/>
                <a:ea typeface="+mj-ea"/>
              </a:rPr>
              <a:t>     （</a:t>
            </a:r>
            <a:r>
              <a:rPr lang="en-US" altLang="ja-JP" sz="3600" dirty="0" err="1">
                <a:solidFill>
                  <a:srgbClr val="000000"/>
                </a:solidFill>
                <a:latin typeface="ＭＳ Ｐゴシック"/>
                <a:ea typeface="+mj-ea"/>
              </a:rPr>
              <a:t>nepia</a:t>
            </a:r>
            <a:r>
              <a:rPr lang="ja-JP" altLang="en-US" sz="2800" dirty="0" smtClean="0">
                <a:solidFill>
                  <a:srgbClr val="000000"/>
                </a:solidFill>
                <a:latin typeface="ＭＳ Ｐゴシック"/>
                <a:ea typeface="+mj-ea"/>
              </a:rPr>
              <a:t>）</a:t>
            </a:r>
            <a:endParaRPr lang="en-US" altLang="ja-JP" sz="2800" dirty="0" smtClean="0">
              <a:solidFill>
                <a:srgbClr val="000000"/>
              </a:solidFill>
              <a:latin typeface="ＭＳ Ｐゴシック"/>
              <a:ea typeface="+mj-ea"/>
            </a:endParaRPr>
          </a:p>
          <a:p>
            <a:pPr marL="0" indent="0">
              <a:buNone/>
            </a:pPr>
            <a:r>
              <a:rPr lang="ja-JP" altLang="en-US" sz="1050" dirty="0">
                <a:solidFill>
                  <a:srgbClr val="000000"/>
                </a:solidFill>
                <a:latin typeface="ＭＳ Ｐゴシック"/>
                <a:ea typeface="+mj-ea"/>
              </a:rPr>
              <a:t>　</a:t>
            </a:r>
            <a:endParaRPr lang="en-US" altLang="en-US" sz="105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r>
              <a:rPr lang="ja-JP" altLang="en-US" sz="2200" dirty="0">
                <a:solidFill>
                  <a:srgbClr val="3B5253"/>
                </a:solidFill>
                <a:latin typeface="ＭＳ Ｐゴシック"/>
                <a:ea typeface="+mj-ea"/>
              </a:rPr>
              <a:t>ネピア商品の売上の一部をユニセフに寄付、ユニセフを通して東ティモールへのトイレ設置、衛生教育などに役立てられる。</a:t>
            </a:r>
            <a:endParaRPr lang="en-US" altLang="ja-JP" sz="2200" dirty="0">
              <a:solidFill>
                <a:srgbClr val="3B5253"/>
              </a:solidFill>
              <a:latin typeface="ＭＳ Ｐゴシック"/>
              <a:ea typeface="+mj-ea"/>
            </a:endParaRPr>
          </a:p>
        </p:txBody>
      </p:sp>
      <p:pic>
        <p:nvPicPr>
          <p:cNvPr id="2056" name="Picture 8" descr="http://www.clickbokin.ekokoro.jp/imgs/141_img.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148" b="3965"/>
          <a:stretch/>
        </p:blipFill>
        <p:spPr bwMode="auto">
          <a:xfrm>
            <a:off x="5361716" y="2932805"/>
            <a:ext cx="2861327" cy="1827236"/>
          </a:xfrm>
          <a:prstGeom prst="rect">
            <a:avLst/>
          </a:prstGeom>
          <a:noFill/>
          <a:extLst>
            <a:ext uri="{909E8E84-426E-40DD-AFC4-6F175D3DCCD1}">
              <a14:hiddenFill xmlns:a14="http://schemas.microsoft.com/office/drawing/2010/main">
                <a:solidFill>
                  <a:srgbClr val="FFFFFF"/>
                </a:solidFill>
              </a14:hiddenFill>
            </a:ext>
          </a:extLst>
        </p:spPr>
      </p:pic>
      <p:sp>
        <p:nvSpPr>
          <p:cNvPr id="5" name="日付プレースホルダー 4"/>
          <p:cNvSpPr>
            <a:spLocks noGrp="1"/>
          </p:cNvSpPr>
          <p:nvPr>
            <p:ph type="dt" sz="half" idx="10"/>
          </p:nvPr>
        </p:nvSpPr>
        <p:spPr/>
        <p:txBody>
          <a:bodyPr/>
          <a:lstStyle/>
          <a:p>
            <a:fld id="{C6EAD0C1-9103-41EC-B03F-7FD1D2B318C3}" type="datetime1">
              <a:rPr kumimoji="1" lang="ja-JP" altLang="en-US" smtClean="0"/>
              <a:t>2015/12/19</a:t>
            </a:fld>
            <a:endParaRPr kumimoji="1" lang="ja-JP" altLang="en-US"/>
          </a:p>
        </p:txBody>
      </p:sp>
    </p:spTree>
    <p:extLst>
      <p:ext uri="{BB962C8B-B14F-4D97-AF65-F5344CB8AC3E}">
        <p14:creationId xmlns:p14="http://schemas.microsoft.com/office/powerpoint/2010/main" val="4008961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p:cNvSpPr txBox="1">
            <a:spLocks/>
          </p:cNvSpPr>
          <p:nvPr/>
        </p:nvSpPr>
        <p:spPr>
          <a:xfrm>
            <a:off x="4644008" y="1916832"/>
            <a:ext cx="4275451" cy="4464496"/>
          </a:xfrm>
          <a:prstGeom prst="rect">
            <a:avLst/>
          </a:prstGeom>
          <a:solidFill>
            <a:srgbClr val="FFFFFF">
              <a:alpha val="50196"/>
            </a:srgbClr>
          </a:solidFill>
        </p:spPr>
        <p:txBody>
          <a:bodyPr vert="horz">
            <a:normAutofit fontScale="85000" lnSpcReduction="1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pPr>
              <a:lnSpc>
                <a:spcPts val="3360"/>
              </a:lnSpc>
            </a:pPr>
            <a:r>
              <a:rPr lang="ja-JP" altLang="en-US" dirty="0" smtClean="0">
                <a:latin typeface="+mj-ea"/>
                <a:ea typeface="+mj-ea"/>
              </a:rPr>
              <a:t>オーストラリア・コアラ基金</a:t>
            </a:r>
            <a:endParaRPr lang="en-US" altLang="ja-JP" dirty="0">
              <a:latin typeface="+mj-ea"/>
              <a:ea typeface="+mj-ea"/>
            </a:endParaRPr>
          </a:p>
          <a:p>
            <a:pPr marL="0" indent="0">
              <a:lnSpc>
                <a:spcPts val="2500"/>
              </a:lnSpc>
              <a:buNone/>
            </a:pPr>
            <a:r>
              <a:rPr lang="ja-JP" altLang="en-US" sz="2800" dirty="0" smtClean="0">
                <a:latin typeface="+mj-ea"/>
                <a:ea typeface="+mj-ea"/>
              </a:rPr>
              <a:t>　</a:t>
            </a:r>
            <a:r>
              <a:rPr lang="ja-JP" altLang="en-US" sz="2600" dirty="0" smtClean="0">
                <a:latin typeface="+mj-ea"/>
                <a:ea typeface="+mj-ea"/>
              </a:rPr>
              <a:t>（</a:t>
            </a:r>
            <a:r>
              <a:rPr lang="en-US" altLang="ja-JP" sz="2600" dirty="0" smtClean="0">
                <a:latin typeface="+mj-ea"/>
              </a:rPr>
              <a:t> </a:t>
            </a:r>
            <a:r>
              <a:rPr lang="en-US" altLang="ja-JP" sz="2600" dirty="0">
                <a:latin typeface="+mj-ea"/>
              </a:rPr>
              <a:t>LOTTE</a:t>
            </a:r>
            <a:r>
              <a:rPr lang="ja-JP" altLang="en-US" sz="2600" dirty="0" smtClean="0">
                <a:latin typeface="+mj-ea"/>
                <a:ea typeface="+mj-ea"/>
              </a:rPr>
              <a:t>“コアラのマーチ”</a:t>
            </a:r>
            <a:r>
              <a:rPr lang="en-US" altLang="ja-JP" sz="2800" dirty="0" smtClean="0">
                <a:latin typeface="+mj-ea"/>
                <a:ea typeface="+mj-ea"/>
              </a:rPr>
              <a:t>)</a:t>
            </a:r>
            <a:endParaRPr lang="en-US" altLang="ja-JP" sz="2800" dirty="0">
              <a:latin typeface="+mj-ea"/>
              <a:ea typeface="+mj-ea"/>
            </a:endParaRPr>
          </a:p>
          <a:p>
            <a:endParaRPr lang="en-US" altLang="ja-JP" sz="2800" dirty="0">
              <a:latin typeface="+mj-ea"/>
              <a:ea typeface="+mj-ea"/>
            </a:endParaRPr>
          </a:p>
          <a:p>
            <a:pPr marL="0" indent="0">
              <a:buNone/>
            </a:pPr>
            <a:r>
              <a:rPr lang="ja-JP" altLang="en-US" sz="2800" dirty="0">
                <a:latin typeface="+mj-ea"/>
                <a:ea typeface="+mj-ea"/>
              </a:rPr>
              <a:t>　</a:t>
            </a:r>
          </a:p>
          <a:p>
            <a:endParaRPr lang="ja-JP" altLang="en-US" sz="2800" dirty="0">
              <a:latin typeface="+mj-ea"/>
              <a:ea typeface="+mj-ea"/>
            </a:endParaRPr>
          </a:p>
          <a:p>
            <a:pPr marL="0" indent="0">
              <a:buNone/>
            </a:pPr>
            <a:endParaRPr lang="en-US" altLang="ja-JP" sz="2800" dirty="0" smtClean="0">
              <a:latin typeface="+mj-ea"/>
              <a:ea typeface="+mj-ea"/>
            </a:endParaRPr>
          </a:p>
          <a:p>
            <a:pPr marL="0" indent="0">
              <a:buNone/>
            </a:pPr>
            <a:endParaRPr lang="en-US" altLang="ja-JP" sz="2800" dirty="0">
              <a:latin typeface="+mj-ea"/>
              <a:ea typeface="+mj-ea"/>
            </a:endParaRPr>
          </a:p>
          <a:p>
            <a:pPr marL="0" indent="0">
              <a:buNone/>
            </a:pPr>
            <a:r>
              <a:rPr lang="ja-JP" altLang="en-US" sz="2400" dirty="0" smtClean="0">
                <a:solidFill>
                  <a:srgbClr val="3B5253"/>
                </a:solidFill>
                <a:latin typeface="+mj-ea"/>
                <a:ea typeface="+mj-ea"/>
              </a:rPr>
              <a:t>コアラのマーチ発売</a:t>
            </a:r>
            <a:r>
              <a:rPr lang="en-US" altLang="ja-JP" sz="2400" dirty="0" smtClean="0">
                <a:solidFill>
                  <a:srgbClr val="3B5253"/>
                </a:solidFill>
                <a:latin typeface="+mj-ea"/>
                <a:ea typeface="+mj-ea"/>
              </a:rPr>
              <a:t>10</a:t>
            </a:r>
            <a:r>
              <a:rPr lang="ja-JP" altLang="en-US" sz="2400" dirty="0" smtClean="0">
                <a:solidFill>
                  <a:srgbClr val="3B5253"/>
                </a:solidFill>
                <a:latin typeface="+mj-ea"/>
                <a:ea typeface="+mj-ea"/>
              </a:rPr>
              <a:t>週年目から、生息数が減少する傾向にある、コアラ</a:t>
            </a:r>
            <a:r>
              <a:rPr lang="ja-JP" altLang="en-US" sz="2400" dirty="0">
                <a:solidFill>
                  <a:srgbClr val="3B5253"/>
                </a:solidFill>
                <a:latin typeface="+mj-ea"/>
                <a:ea typeface="+mj-ea"/>
              </a:rPr>
              <a:t>の保護や研究のために設立された「オーストラリア・コアラ基金」に参加</a:t>
            </a:r>
            <a:r>
              <a:rPr lang="ja-JP" altLang="en-US" sz="2400" dirty="0" smtClean="0">
                <a:solidFill>
                  <a:srgbClr val="3B5253"/>
                </a:solidFill>
                <a:latin typeface="+mj-ea"/>
                <a:ea typeface="+mj-ea"/>
              </a:rPr>
              <a:t>。</a:t>
            </a:r>
            <a:endParaRPr lang="en-US" altLang="ja-JP" sz="2400" dirty="0" smtClean="0">
              <a:solidFill>
                <a:srgbClr val="3B5253"/>
              </a:solidFill>
              <a:latin typeface="+mj-ea"/>
              <a:ea typeface="+mj-ea"/>
            </a:endParaRPr>
          </a:p>
          <a:p>
            <a:pPr marL="0" indent="0">
              <a:buNone/>
            </a:pPr>
            <a:r>
              <a:rPr lang="en-US" altLang="ja-JP" sz="2400" dirty="0">
                <a:solidFill>
                  <a:srgbClr val="3B5253"/>
                </a:solidFill>
                <a:latin typeface="+mj-ea"/>
                <a:ea typeface="+mj-ea"/>
              </a:rPr>
              <a:t> </a:t>
            </a:r>
            <a:endParaRPr lang="ja-JP" altLang="en-US" sz="2400" dirty="0">
              <a:solidFill>
                <a:srgbClr val="3B5253"/>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15</a:t>
            </a:fld>
            <a:endParaRPr kumimoji="1" lang="ja-JP" altLang="en-US"/>
          </a:p>
        </p:txBody>
      </p:sp>
      <p:sp>
        <p:nvSpPr>
          <p:cNvPr id="3" name="コンテンツ プレースホルダー 2"/>
          <p:cNvSpPr>
            <a:spLocks noGrp="1"/>
          </p:cNvSpPr>
          <p:nvPr>
            <p:ph sz="quarter" idx="1"/>
          </p:nvPr>
        </p:nvSpPr>
        <p:spPr>
          <a:xfrm>
            <a:off x="301751" y="1412776"/>
            <a:ext cx="4198240" cy="504056"/>
          </a:xfrm>
        </p:spPr>
        <p:txBody>
          <a:bodyPr>
            <a:normAutofit fontScale="92500" lnSpcReduction="10000"/>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事例</a:t>
            </a:r>
            <a:r>
              <a:rPr lang="en-US" altLang="ja-JP" sz="3200" dirty="0" smtClean="0">
                <a:solidFill>
                  <a:schemeClr val="accent1"/>
                </a:solidFill>
                <a:latin typeface="+mj-ea"/>
                <a:ea typeface="+mj-ea"/>
              </a:rPr>
              <a:t>】</a:t>
            </a:r>
          </a:p>
        </p:txBody>
      </p:sp>
      <p:sp>
        <p:nvSpPr>
          <p:cNvPr id="6" name="日付プレースホルダー 5"/>
          <p:cNvSpPr>
            <a:spLocks noGrp="1"/>
          </p:cNvSpPr>
          <p:nvPr>
            <p:ph type="dt" sz="half" idx="10"/>
          </p:nvPr>
        </p:nvSpPr>
        <p:spPr/>
        <p:txBody>
          <a:bodyPr/>
          <a:lstStyle/>
          <a:p>
            <a:fld id="{A4BF0F03-6442-4465-811E-0E7284486A6A}" type="datetime1">
              <a:rPr kumimoji="1" lang="ja-JP" altLang="en-US" smtClean="0"/>
              <a:t>2015/12/19</a:t>
            </a:fld>
            <a:endParaRPr kumimoji="1" lang="ja-JP" altLang="en-US"/>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9951" y="2843148"/>
            <a:ext cx="3163563" cy="1778193"/>
          </a:xfrm>
          <a:prstGeom prst="rect">
            <a:avLst/>
          </a:prstGeom>
        </p:spPr>
      </p:pic>
      <p:sp>
        <p:nvSpPr>
          <p:cNvPr id="11" name="コンテンツ プレースホルダー 2"/>
          <p:cNvSpPr txBox="1">
            <a:spLocks/>
          </p:cNvSpPr>
          <p:nvPr/>
        </p:nvSpPr>
        <p:spPr>
          <a:xfrm>
            <a:off x="224537" y="1916832"/>
            <a:ext cx="4275451" cy="4475688"/>
          </a:xfrm>
          <a:prstGeom prst="rect">
            <a:avLst/>
          </a:prstGeom>
          <a:solidFill>
            <a:srgbClr val="FFFFFF">
              <a:alpha val="50196"/>
            </a:srgbClr>
          </a:solidFill>
        </p:spPr>
        <p:txBody>
          <a:bodyPr vert="horz" anchor="t">
            <a:normAutofit fontScale="850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ja-JP" altLang="en-US" sz="2800" dirty="0">
                <a:latin typeface="+mj-ea"/>
                <a:ea typeface="+mj-ea"/>
              </a:rPr>
              <a:t>鳥を救おうキャンペーン</a:t>
            </a:r>
          </a:p>
          <a:p>
            <a:pPr marL="0" indent="0">
              <a:buFont typeface="Wingdings 2"/>
              <a:buNone/>
            </a:pPr>
            <a:r>
              <a:rPr lang="ja-JP" altLang="en-US" sz="2800" dirty="0">
                <a:latin typeface="+mj-ea"/>
                <a:ea typeface="+mj-ea"/>
              </a:rPr>
              <a:t>　（</a:t>
            </a:r>
            <a:r>
              <a:rPr lang="en-US" altLang="ja-JP" sz="2800" dirty="0">
                <a:latin typeface="+mj-ea"/>
                <a:ea typeface="+mj-ea"/>
              </a:rPr>
              <a:t>P&amp;G</a:t>
            </a:r>
            <a:r>
              <a:rPr lang="ja-JP" altLang="en-US" sz="2800" dirty="0">
                <a:latin typeface="+mj-ea"/>
                <a:ea typeface="+mj-ea"/>
              </a:rPr>
              <a:t>“ジョイ”）</a:t>
            </a: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None/>
            </a:pPr>
            <a:endParaRPr lang="en-US" altLang="ja-JP" sz="2400" dirty="0" smtClean="0">
              <a:solidFill>
                <a:srgbClr val="3B5253"/>
              </a:solidFill>
              <a:latin typeface="+mj-ea"/>
              <a:ea typeface="+mj-ea"/>
            </a:endParaRPr>
          </a:p>
          <a:p>
            <a:pPr marL="0" indent="0">
              <a:buNone/>
            </a:pPr>
            <a:r>
              <a:rPr lang="ja-JP" altLang="en-US" sz="2400" dirty="0" smtClean="0">
                <a:solidFill>
                  <a:srgbClr val="3B5253"/>
                </a:solidFill>
                <a:latin typeface="+mj-ea"/>
                <a:ea typeface="+mj-ea"/>
              </a:rPr>
              <a:t>海上</a:t>
            </a:r>
            <a:r>
              <a:rPr lang="ja-JP" altLang="en-US" sz="2400" dirty="0">
                <a:solidFill>
                  <a:srgbClr val="3B5253"/>
                </a:solidFill>
                <a:latin typeface="+mj-ea"/>
                <a:ea typeface="+mj-ea"/>
              </a:rPr>
              <a:t>での原油流出事故で油まみれになった鳥をジョイで洗うテレビ</a:t>
            </a:r>
            <a:r>
              <a:rPr lang="en-US" altLang="ja-JP" sz="2400" dirty="0">
                <a:solidFill>
                  <a:srgbClr val="3B5253"/>
                </a:solidFill>
                <a:latin typeface="+mj-ea"/>
                <a:ea typeface="+mj-ea"/>
              </a:rPr>
              <a:t>CM</a:t>
            </a:r>
            <a:r>
              <a:rPr lang="ja-JP" altLang="en-US" sz="2400" dirty="0">
                <a:solidFill>
                  <a:srgbClr val="3B5253"/>
                </a:solidFill>
                <a:latin typeface="+mj-ea"/>
                <a:ea typeface="+mj-ea"/>
              </a:rPr>
              <a:t>を放映。「ジョイは野生動物救護獣医師協会が認定した唯一の洗剤です」というテロップも流れた</a:t>
            </a:r>
            <a:r>
              <a:rPr lang="ja-JP" altLang="en-US" sz="2400" dirty="0" smtClean="0">
                <a:solidFill>
                  <a:srgbClr val="3B5253"/>
                </a:solidFill>
                <a:latin typeface="+mj-ea"/>
                <a:ea typeface="+mj-ea"/>
              </a:rPr>
              <a:t>。</a:t>
            </a:r>
            <a:endParaRPr lang="en-US" altLang="ja-JP" sz="2400" dirty="0" smtClean="0">
              <a:solidFill>
                <a:srgbClr val="3B5253"/>
              </a:solidFill>
              <a:latin typeface="+mj-ea"/>
              <a:ea typeface="+mj-ea"/>
            </a:endParaRPr>
          </a:p>
          <a:p>
            <a:pPr marL="0" indent="0">
              <a:buNone/>
            </a:pPr>
            <a:r>
              <a:rPr lang="en-US" altLang="ja-JP" sz="1600" dirty="0" smtClean="0">
                <a:solidFill>
                  <a:srgbClr val="3B5253"/>
                </a:solidFill>
                <a:latin typeface="ＭＳ Ｐゴシック" charset="0"/>
                <a:ea typeface="+mj-ea"/>
              </a:rPr>
              <a:t>https</a:t>
            </a:r>
            <a:r>
              <a:rPr lang="en-US" altLang="ja-JP" sz="1600" dirty="0">
                <a:solidFill>
                  <a:srgbClr val="3B5253"/>
                </a:solidFill>
                <a:latin typeface="ＭＳ Ｐゴシック" charset="0"/>
                <a:ea typeface="+mj-ea"/>
              </a:rPr>
              <a:t>://www.youtube.com/user/dawndish</a:t>
            </a:r>
          </a:p>
        </p:txBody>
      </p:sp>
      <p:pic>
        <p:nvPicPr>
          <p:cNvPr id="14" name="Picture 2" descr="http://blogs.c.yimg.jp/res/blog-1d-74/ntd262000/folder/128025/76/39411276/img_0?116123307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509" r="16841"/>
          <a:stretch/>
        </p:blipFill>
        <p:spPr bwMode="auto">
          <a:xfrm>
            <a:off x="395536" y="2780926"/>
            <a:ext cx="1898144" cy="17761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blogs.c.yimg.jp/res/blog-1d-74/ntd262000/folder/128025/76/39411276/img_2?1161233076"/>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669" r="14271"/>
          <a:stretch/>
        </p:blipFill>
        <p:spPr bwMode="auto">
          <a:xfrm>
            <a:off x="2293680" y="2780926"/>
            <a:ext cx="1990284" cy="1784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669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p:cNvSpPr txBox="1">
            <a:spLocks/>
          </p:cNvSpPr>
          <p:nvPr/>
        </p:nvSpPr>
        <p:spPr>
          <a:xfrm>
            <a:off x="4613839" y="4200500"/>
            <a:ext cx="4275451" cy="2206064"/>
          </a:xfrm>
          <a:prstGeom prst="rect">
            <a:avLst/>
          </a:prstGeom>
          <a:solidFill>
            <a:srgbClr val="FFFFFF">
              <a:alpha val="50196"/>
            </a:srgbClr>
          </a:solidFill>
        </p:spPr>
        <p:txBody>
          <a:bodyPr vert="horz">
            <a:normAutofit fontScale="92500" lnSpcReduction="1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pPr>
              <a:lnSpc>
                <a:spcPts val="3360"/>
              </a:lnSpc>
            </a:pPr>
            <a:r>
              <a:rPr lang="ja-JP" altLang="en-US" dirty="0" smtClean="0">
                <a:latin typeface="+mj-ea"/>
                <a:ea typeface="+mj-ea"/>
              </a:rPr>
              <a:t>オーストラリア・コアラ基金</a:t>
            </a:r>
            <a:endParaRPr lang="en-US" altLang="ja-JP" dirty="0">
              <a:latin typeface="+mj-ea"/>
              <a:ea typeface="+mj-ea"/>
            </a:endParaRPr>
          </a:p>
          <a:p>
            <a:pPr marL="0" indent="0">
              <a:lnSpc>
                <a:spcPts val="2500"/>
              </a:lnSpc>
              <a:buNone/>
            </a:pPr>
            <a:r>
              <a:rPr lang="ja-JP" altLang="en-US" sz="2800" dirty="0" smtClean="0">
                <a:latin typeface="+mj-ea"/>
                <a:ea typeface="+mj-ea"/>
              </a:rPr>
              <a:t>　</a:t>
            </a:r>
            <a:endParaRPr lang="ja-JP" altLang="en-US" sz="2800" dirty="0">
              <a:latin typeface="+mj-ea"/>
              <a:ea typeface="+mj-ea"/>
            </a:endParaRPr>
          </a:p>
          <a:p>
            <a:pPr marL="0" indent="0">
              <a:buNone/>
            </a:pPr>
            <a:endParaRPr lang="en-US" altLang="ja-JP" sz="2800" dirty="0" smtClean="0">
              <a:latin typeface="+mj-ea"/>
              <a:ea typeface="+mj-ea"/>
            </a:endParaRPr>
          </a:p>
          <a:p>
            <a:pPr marL="0" indent="0" algn="ctr">
              <a:buNone/>
            </a:pPr>
            <a:r>
              <a:rPr lang="ja-JP" altLang="en-US" sz="2800" dirty="0" smtClean="0">
                <a:solidFill>
                  <a:srgbClr val="3B5253"/>
                </a:solidFill>
                <a:latin typeface="+mj-ea"/>
                <a:ea typeface="+mj-ea"/>
              </a:rPr>
              <a:t>「コアラ」のマーチ　</a:t>
            </a:r>
            <a:r>
              <a:rPr lang="ja-JP" altLang="en-US" sz="2800" dirty="0">
                <a:solidFill>
                  <a:srgbClr val="3B5253"/>
                </a:solidFill>
                <a:latin typeface="+mj-ea"/>
                <a:ea typeface="+mj-ea"/>
              </a:rPr>
              <a:t>　</a:t>
            </a:r>
            <a:r>
              <a:rPr lang="ja-JP" altLang="en-US" sz="2800" dirty="0" smtClean="0">
                <a:solidFill>
                  <a:srgbClr val="3B5253"/>
                </a:solidFill>
                <a:latin typeface="+mj-ea"/>
                <a:ea typeface="+mj-ea"/>
              </a:rPr>
              <a:t>　　　　　　　⇒コアラ基金</a:t>
            </a:r>
            <a:endParaRPr lang="ja-JP" altLang="en-US" sz="2800" dirty="0">
              <a:solidFill>
                <a:srgbClr val="3B5253"/>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16</a:t>
            </a:fld>
            <a:endParaRPr kumimoji="1" lang="ja-JP" altLang="en-US"/>
          </a:p>
        </p:txBody>
      </p:sp>
      <p:sp>
        <p:nvSpPr>
          <p:cNvPr id="3" name="コンテンツ プレースホルダー 2"/>
          <p:cNvSpPr>
            <a:spLocks noGrp="1"/>
          </p:cNvSpPr>
          <p:nvPr>
            <p:ph sz="quarter" idx="1"/>
          </p:nvPr>
        </p:nvSpPr>
        <p:spPr>
          <a:xfrm>
            <a:off x="301751" y="1412776"/>
            <a:ext cx="4198240" cy="504056"/>
          </a:xfrm>
        </p:spPr>
        <p:txBody>
          <a:bodyPr>
            <a:normAutofit fontScale="92500" lnSpcReduction="10000"/>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事例からわかったこと</a:t>
            </a:r>
            <a:r>
              <a:rPr lang="en-US" altLang="ja-JP" sz="3200" dirty="0" smtClean="0">
                <a:solidFill>
                  <a:schemeClr val="accent1"/>
                </a:solidFill>
                <a:latin typeface="+mj-ea"/>
                <a:ea typeface="+mj-ea"/>
              </a:rPr>
              <a:t>】</a:t>
            </a:r>
          </a:p>
        </p:txBody>
      </p:sp>
      <p:sp>
        <p:nvSpPr>
          <p:cNvPr id="6" name="日付プレースホルダー 5"/>
          <p:cNvSpPr>
            <a:spLocks noGrp="1"/>
          </p:cNvSpPr>
          <p:nvPr>
            <p:ph type="dt" sz="half" idx="10"/>
          </p:nvPr>
        </p:nvSpPr>
        <p:spPr/>
        <p:txBody>
          <a:bodyPr/>
          <a:lstStyle/>
          <a:p>
            <a:fld id="{A53AC1FA-A7B6-45D8-A43A-6DF643357FE5}" type="datetime1">
              <a:rPr kumimoji="1" lang="ja-JP" altLang="en-US" smtClean="0"/>
              <a:t>2015/12/19</a:t>
            </a:fld>
            <a:endParaRPr kumimoji="1" lang="ja-JP" altLang="en-US"/>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9719" y="4701747"/>
            <a:ext cx="1541841" cy="866647"/>
          </a:xfrm>
          <a:prstGeom prst="rect">
            <a:avLst/>
          </a:prstGeom>
        </p:spPr>
      </p:pic>
      <p:sp>
        <p:nvSpPr>
          <p:cNvPr id="11" name="コンテンツ プレースホルダー 2"/>
          <p:cNvSpPr txBox="1">
            <a:spLocks/>
          </p:cNvSpPr>
          <p:nvPr/>
        </p:nvSpPr>
        <p:spPr>
          <a:xfrm>
            <a:off x="266082" y="1916832"/>
            <a:ext cx="4273183" cy="2206064"/>
          </a:xfrm>
          <a:prstGeom prst="rect">
            <a:avLst/>
          </a:prstGeom>
          <a:solidFill>
            <a:srgbClr val="FFFFFF">
              <a:alpha val="50196"/>
            </a:srgbClr>
          </a:solidFill>
        </p:spPr>
        <p:txBody>
          <a:bodyPr vert="horz">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smtClean="0">
                <a:latin typeface="+mj-ea"/>
                <a:ea typeface="+mj-ea"/>
              </a:rPr>
              <a:t>1</a:t>
            </a:r>
            <a:r>
              <a:rPr lang="ja-JP" altLang="en-US" sz="2800" dirty="0" smtClean="0">
                <a:latin typeface="+mj-ea"/>
                <a:ea typeface="+mj-ea"/>
              </a:rPr>
              <a:t>チョコ</a:t>
            </a:r>
            <a:r>
              <a:rPr lang="en-US" altLang="ja-JP" sz="2800" dirty="0" smtClean="0">
                <a:latin typeface="+mj-ea"/>
                <a:ea typeface="+mj-ea"/>
              </a:rPr>
              <a:t>for1</a:t>
            </a:r>
            <a:r>
              <a:rPr lang="ja-JP" altLang="en-US" sz="2800" dirty="0" smtClean="0">
                <a:latin typeface="+mj-ea"/>
                <a:ea typeface="+mj-ea"/>
              </a:rPr>
              <a:t>スマイル</a:t>
            </a:r>
            <a:r>
              <a:rPr lang="ja-JP" altLang="en-US" sz="1200" dirty="0" smtClean="0">
                <a:latin typeface="+mj-ea"/>
                <a:ea typeface="+mj-ea"/>
              </a:rPr>
              <a:t>　</a:t>
            </a:r>
            <a:endParaRPr lang="en-US" altLang="ja-JP" sz="12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r>
              <a:rPr lang="ja-JP" altLang="en-US" sz="1700" dirty="0" smtClean="0">
                <a:latin typeface="+mj-ea"/>
                <a:ea typeface="+mj-ea"/>
              </a:rPr>
              <a:t>　</a:t>
            </a:r>
            <a:endParaRPr lang="en-US" altLang="ja-JP" sz="1700" dirty="0" smtClean="0">
              <a:latin typeface="+mj-ea"/>
              <a:ea typeface="+mj-ea"/>
            </a:endParaRPr>
          </a:p>
          <a:p>
            <a:pPr marL="0" indent="0" algn="ctr">
              <a:buNone/>
            </a:pPr>
            <a:r>
              <a:rPr lang="ja-JP" altLang="en-US" sz="2600" dirty="0" smtClean="0">
                <a:solidFill>
                  <a:srgbClr val="3B5253"/>
                </a:solidFill>
                <a:latin typeface="+mj-ea"/>
                <a:ea typeface="+mj-ea"/>
              </a:rPr>
              <a:t>カカオ</a:t>
            </a:r>
            <a:r>
              <a:rPr lang="ja-JP" altLang="en-US" sz="2600" dirty="0">
                <a:solidFill>
                  <a:srgbClr val="3B5253"/>
                </a:solidFill>
                <a:latin typeface="+mj-ea"/>
                <a:ea typeface="+mj-ea"/>
              </a:rPr>
              <a:t>を使った</a:t>
            </a:r>
            <a:r>
              <a:rPr lang="ja-JP" altLang="en-US" sz="2600" dirty="0" smtClean="0">
                <a:solidFill>
                  <a:srgbClr val="3B5253"/>
                </a:solidFill>
                <a:latin typeface="+mj-ea"/>
                <a:ea typeface="+mj-ea"/>
              </a:rPr>
              <a:t>チョコレート　　　⇒ガーナ</a:t>
            </a:r>
            <a:r>
              <a:rPr lang="ja-JP" altLang="en-US" sz="2600" dirty="0">
                <a:solidFill>
                  <a:srgbClr val="3B5253"/>
                </a:solidFill>
                <a:latin typeface="+mj-ea"/>
                <a:ea typeface="+mj-ea"/>
              </a:rPr>
              <a:t>の教育支援</a:t>
            </a: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smtClean="0">
              <a:latin typeface="+mj-ea"/>
              <a:ea typeface="+mj-ea"/>
            </a:endParaRPr>
          </a:p>
        </p:txBody>
      </p:sp>
      <p:pic>
        <p:nvPicPr>
          <p:cNvPr id="14" name="Picture 4" descr="http://acejapan.org/wp/wp-content/uploads/2012/01/WS0000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280" b="45603"/>
          <a:stretch/>
        </p:blipFill>
        <p:spPr bwMode="auto">
          <a:xfrm>
            <a:off x="899592" y="2399380"/>
            <a:ext cx="2028657" cy="904048"/>
          </a:xfrm>
          <a:prstGeom prst="rect">
            <a:avLst/>
          </a:prstGeom>
          <a:noFill/>
          <a:extLst>
            <a:ext uri="{909E8E84-426E-40DD-AFC4-6F175D3DCCD1}">
              <a14:hiddenFill xmlns:a14="http://schemas.microsoft.com/office/drawing/2010/main">
                <a:solidFill>
                  <a:srgbClr val="FFFFFF"/>
                </a:solidFill>
              </a14:hiddenFill>
            </a:ext>
          </a:extLst>
        </p:spPr>
      </p:pic>
      <p:sp>
        <p:nvSpPr>
          <p:cNvPr id="15" name="コンテンツ プレースホルダー 2"/>
          <p:cNvSpPr txBox="1">
            <a:spLocks/>
          </p:cNvSpPr>
          <p:nvPr/>
        </p:nvSpPr>
        <p:spPr>
          <a:xfrm>
            <a:off x="4613839" y="1916832"/>
            <a:ext cx="4286099" cy="2206064"/>
          </a:xfrm>
          <a:prstGeom prst="rect">
            <a:avLst/>
          </a:prstGeom>
          <a:solidFill>
            <a:srgbClr val="FFFFFF">
              <a:alpha val="50196"/>
            </a:srgbClr>
          </a:solidFill>
        </p:spPr>
        <p:txBody>
          <a:bodyPr vert="horz" anchor="t">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ja-JP" altLang="en-US" sz="2800" dirty="0">
                <a:solidFill>
                  <a:srgbClr val="000000"/>
                </a:solidFill>
                <a:latin typeface="ＭＳ Ｐゴシック"/>
                <a:ea typeface="+mj-ea"/>
              </a:rPr>
              <a:t>千のトイレプロジェクト</a:t>
            </a:r>
            <a:r>
              <a:rPr lang="en-US" altLang="ja-JP" sz="2800" dirty="0">
                <a:solidFill>
                  <a:srgbClr val="000000"/>
                </a:solidFill>
                <a:latin typeface="ＭＳ Ｐゴシック"/>
                <a:ea typeface="+mj-ea"/>
              </a:rPr>
              <a:t> </a:t>
            </a:r>
            <a:r>
              <a:rPr lang="ja-JP" altLang="en-US" sz="1050" dirty="0">
                <a:solidFill>
                  <a:srgbClr val="000000"/>
                </a:solidFill>
                <a:latin typeface="ＭＳ Ｐゴシック"/>
                <a:ea typeface="+mj-ea"/>
              </a:rPr>
              <a:t>　</a:t>
            </a:r>
            <a:endParaRPr lang="en-US" altLang="en-US" sz="105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r>
              <a:rPr lang="ja-JP" altLang="en-US" sz="2100" dirty="0" smtClean="0">
                <a:solidFill>
                  <a:srgbClr val="000000"/>
                </a:solidFill>
                <a:latin typeface="ＭＳ Ｐゴシック"/>
                <a:ea typeface="+mj-ea"/>
              </a:rPr>
              <a:t>　</a:t>
            </a:r>
            <a:endParaRPr lang="en-US" altLang="ja-JP" sz="2100" dirty="0">
              <a:solidFill>
                <a:srgbClr val="000000"/>
              </a:solidFill>
              <a:latin typeface="ＭＳ Ｐゴシック"/>
              <a:ea typeface="+mj-ea"/>
            </a:endParaRPr>
          </a:p>
          <a:p>
            <a:pPr marL="0" lvl="0" indent="0" algn="ctr">
              <a:buNone/>
            </a:pPr>
            <a:r>
              <a:rPr lang="ja-JP" altLang="en-US" sz="2600" dirty="0">
                <a:solidFill>
                  <a:srgbClr val="3B5253"/>
                </a:solidFill>
                <a:latin typeface="+mj-ea"/>
                <a:ea typeface="+mj-ea"/>
              </a:rPr>
              <a:t>ネピアの</a:t>
            </a:r>
            <a:r>
              <a:rPr lang="ja-JP" altLang="en-US" sz="2600" dirty="0" smtClean="0">
                <a:solidFill>
                  <a:srgbClr val="3B5253"/>
                </a:solidFill>
                <a:latin typeface="+mj-ea"/>
                <a:ea typeface="+mj-ea"/>
              </a:rPr>
              <a:t>トイレットペーパー　　　　⇒トイレ</a:t>
            </a:r>
            <a:r>
              <a:rPr lang="ja-JP" altLang="en-US" sz="2600" dirty="0">
                <a:solidFill>
                  <a:srgbClr val="3B5253"/>
                </a:solidFill>
                <a:latin typeface="+mj-ea"/>
                <a:ea typeface="+mj-ea"/>
              </a:rPr>
              <a:t>の</a:t>
            </a:r>
            <a:r>
              <a:rPr lang="ja-JP" altLang="en-US" sz="2600" dirty="0" smtClean="0">
                <a:solidFill>
                  <a:srgbClr val="3B5253"/>
                </a:solidFill>
                <a:latin typeface="+mj-ea"/>
                <a:ea typeface="+mj-ea"/>
              </a:rPr>
              <a:t>設置</a:t>
            </a:r>
            <a:endParaRPr lang="en-US" altLang="ja-JP" sz="2600" dirty="0">
              <a:solidFill>
                <a:srgbClr val="3B5253"/>
              </a:solidFill>
              <a:latin typeface="+mj-ea"/>
              <a:ea typeface="+mj-ea"/>
            </a:endParaRPr>
          </a:p>
        </p:txBody>
      </p:sp>
      <p:pic>
        <p:nvPicPr>
          <p:cNvPr id="16" name="Picture 8" descr="http://www.clickbokin.ekokoro.jp/imgs/141_img.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9148" b="3965"/>
          <a:stretch/>
        </p:blipFill>
        <p:spPr bwMode="auto">
          <a:xfrm>
            <a:off x="5272802" y="2399380"/>
            <a:ext cx="1415677" cy="904048"/>
          </a:xfrm>
          <a:prstGeom prst="rect">
            <a:avLst/>
          </a:prstGeom>
          <a:noFill/>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131840" y="2528134"/>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j-ea"/>
                <a:ea typeface="+mj-ea"/>
              </a:rPr>
              <a:t>原材料</a:t>
            </a:r>
            <a:endParaRPr kumimoji="1" lang="ja-JP" altLang="en-US" dirty="0">
              <a:latin typeface="+mj-ea"/>
              <a:ea typeface="+mj-ea"/>
            </a:endParaRPr>
          </a:p>
        </p:txBody>
      </p:sp>
      <p:sp>
        <p:nvSpPr>
          <p:cNvPr id="17" name="角丸四角形 16"/>
          <p:cNvSpPr/>
          <p:nvPr/>
        </p:nvSpPr>
        <p:spPr>
          <a:xfrm>
            <a:off x="7092280" y="4811801"/>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j-ea"/>
                <a:ea typeface="+mj-ea"/>
              </a:rPr>
              <a:t>商品名</a:t>
            </a:r>
            <a:endParaRPr kumimoji="1" lang="ja-JP" altLang="en-US" dirty="0">
              <a:latin typeface="+mj-ea"/>
              <a:ea typeface="+mj-ea"/>
            </a:endParaRPr>
          </a:p>
        </p:txBody>
      </p:sp>
      <p:sp>
        <p:nvSpPr>
          <p:cNvPr id="19" name="角丸四角形 18"/>
          <p:cNvSpPr/>
          <p:nvPr/>
        </p:nvSpPr>
        <p:spPr>
          <a:xfrm>
            <a:off x="7092280" y="2528134"/>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mj-ea"/>
                <a:ea typeface="+mj-ea"/>
              </a:rPr>
              <a:t>事業内容</a:t>
            </a:r>
            <a:endParaRPr kumimoji="1" lang="ja-JP" altLang="en-US" sz="1600" b="1" dirty="0">
              <a:latin typeface="+mj-ea"/>
              <a:ea typeface="+mj-ea"/>
            </a:endParaRPr>
          </a:p>
        </p:txBody>
      </p:sp>
      <p:sp>
        <p:nvSpPr>
          <p:cNvPr id="20" name="コンテンツ プレースホルダー 2"/>
          <p:cNvSpPr txBox="1">
            <a:spLocks/>
          </p:cNvSpPr>
          <p:nvPr/>
        </p:nvSpPr>
        <p:spPr>
          <a:xfrm>
            <a:off x="253166" y="4200500"/>
            <a:ext cx="4286099" cy="2206064"/>
          </a:xfrm>
          <a:prstGeom prst="rect">
            <a:avLst/>
          </a:prstGeom>
          <a:solidFill>
            <a:srgbClr val="FFFFFF">
              <a:alpha val="50196"/>
            </a:srgbClr>
          </a:solidFill>
        </p:spPr>
        <p:txBody>
          <a:bodyPr vert="horz" anchor="t">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ja-JP" altLang="en-US" sz="2800" dirty="0" smtClean="0">
                <a:solidFill>
                  <a:srgbClr val="000000"/>
                </a:solidFill>
                <a:latin typeface="ＭＳ Ｐゴシック"/>
                <a:ea typeface="+mj-ea"/>
              </a:rPr>
              <a:t>鳥を救おうキャンペーン</a:t>
            </a:r>
            <a:r>
              <a:rPr lang="ja-JP" altLang="en-US" sz="1050" dirty="0">
                <a:solidFill>
                  <a:srgbClr val="000000"/>
                </a:solidFill>
                <a:latin typeface="ＭＳ Ｐゴシック"/>
                <a:ea typeface="+mj-ea"/>
              </a:rPr>
              <a:t>　</a:t>
            </a:r>
            <a:endParaRPr lang="en-US" altLang="en-US" sz="105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r>
              <a:rPr lang="ja-JP" altLang="en-US" sz="2100" dirty="0" smtClean="0">
                <a:solidFill>
                  <a:srgbClr val="000000"/>
                </a:solidFill>
                <a:latin typeface="ＭＳ Ｐゴシック"/>
                <a:ea typeface="+mj-ea"/>
              </a:rPr>
              <a:t>　</a:t>
            </a:r>
            <a:endParaRPr lang="en-US" altLang="ja-JP" sz="2100" dirty="0">
              <a:solidFill>
                <a:srgbClr val="000000"/>
              </a:solidFill>
              <a:latin typeface="ＭＳ Ｐゴシック"/>
              <a:ea typeface="+mj-ea"/>
            </a:endParaRPr>
          </a:p>
          <a:p>
            <a:pPr marL="0" lvl="0" indent="0" algn="ctr">
              <a:buNone/>
            </a:pPr>
            <a:r>
              <a:rPr lang="ja-JP" altLang="en-US" sz="2600" dirty="0" smtClean="0">
                <a:solidFill>
                  <a:srgbClr val="3B5253"/>
                </a:solidFill>
                <a:latin typeface="+mj-ea"/>
                <a:ea typeface="+mj-ea"/>
              </a:rPr>
              <a:t>肌に触れる食器用洗剤（ジョイ）</a:t>
            </a:r>
            <a:r>
              <a:rPr lang="ja-JP" altLang="en-US" sz="2600" dirty="0">
                <a:solidFill>
                  <a:srgbClr val="3B5253"/>
                </a:solidFill>
                <a:latin typeface="+mj-ea"/>
                <a:ea typeface="+mj-ea"/>
              </a:rPr>
              <a:t>　</a:t>
            </a:r>
            <a:r>
              <a:rPr lang="ja-JP" altLang="en-US" sz="2600" dirty="0" smtClean="0">
                <a:solidFill>
                  <a:srgbClr val="3B5253"/>
                </a:solidFill>
                <a:latin typeface="+mj-ea"/>
                <a:ea typeface="+mj-ea"/>
              </a:rPr>
              <a:t>　　　　　　　　　　　⇒鳥の洗浄</a:t>
            </a:r>
            <a:endParaRPr lang="en-US" altLang="ja-JP" sz="2600" dirty="0">
              <a:solidFill>
                <a:srgbClr val="3B5253"/>
              </a:solidFill>
              <a:latin typeface="+mj-ea"/>
              <a:ea typeface="+mj-ea"/>
            </a:endParaRPr>
          </a:p>
        </p:txBody>
      </p:sp>
      <p:sp>
        <p:nvSpPr>
          <p:cNvPr id="21" name="角丸四角形 20"/>
          <p:cNvSpPr/>
          <p:nvPr/>
        </p:nvSpPr>
        <p:spPr>
          <a:xfrm>
            <a:off x="3131840" y="4811801"/>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mj-ea"/>
                <a:ea typeface="+mj-ea"/>
              </a:rPr>
              <a:t>商品特性</a:t>
            </a:r>
            <a:endParaRPr kumimoji="1" lang="ja-JP" altLang="en-US" sz="1600" b="1" dirty="0">
              <a:latin typeface="+mj-ea"/>
              <a:ea typeface="+mj-ea"/>
            </a:endParaRPr>
          </a:p>
        </p:txBody>
      </p:sp>
      <p:pic>
        <p:nvPicPr>
          <p:cNvPr id="2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7990" y="4650205"/>
            <a:ext cx="2111859" cy="969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4732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9"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コンテンツ プレースホルダー 2"/>
          <p:cNvSpPr txBox="1">
            <a:spLocks/>
          </p:cNvSpPr>
          <p:nvPr/>
        </p:nvSpPr>
        <p:spPr>
          <a:xfrm>
            <a:off x="263814" y="4200500"/>
            <a:ext cx="4275451" cy="2154644"/>
          </a:xfrm>
          <a:prstGeom prst="rect">
            <a:avLst/>
          </a:prstGeom>
          <a:solidFill>
            <a:srgbClr val="FFFFFF">
              <a:alpha val="50196"/>
            </a:srgbClr>
          </a:solidFill>
        </p:spPr>
        <p:txBody>
          <a:bodyPr vert="horz">
            <a:normAutofit fontScale="850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a:latin typeface="+mj-ea"/>
              </a:rPr>
              <a:t>Buckets for the </a:t>
            </a:r>
            <a:r>
              <a:rPr lang="en-US" altLang="ja-JP" sz="2800" dirty="0" smtClean="0">
                <a:latin typeface="+mj-ea"/>
              </a:rPr>
              <a:t>Cure</a:t>
            </a: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r>
              <a:rPr lang="ja-JP" altLang="en-US" sz="2400" dirty="0">
                <a:latin typeface="+mj-ea"/>
                <a:ea typeface="+mj-ea"/>
              </a:rPr>
              <a:t>　</a:t>
            </a:r>
            <a:endParaRPr lang="en-US" altLang="ja-JP" sz="2400" dirty="0">
              <a:latin typeface="+mj-ea"/>
              <a:ea typeface="+mj-ea"/>
            </a:endParaRPr>
          </a:p>
          <a:p>
            <a:pPr marL="0" indent="0" algn="ctr">
              <a:buNone/>
            </a:pPr>
            <a:r>
              <a:rPr lang="ja-JP" altLang="en-US" sz="2800" dirty="0">
                <a:solidFill>
                  <a:srgbClr val="3B5253"/>
                </a:solidFill>
                <a:latin typeface="+mj-ea"/>
                <a:ea typeface="+mj-ea"/>
              </a:rPr>
              <a:t>油を使った</a:t>
            </a:r>
            <a:r>
              <a:rPr lang="ja-JP" altLang="en-US" sz="2800" dirty="0" smtClean="0">
                <a:solidFill>
                  <a:srgbClr val="3B5253"/>
                </a:solidFill>
                <a:latin typeface="+mj-ea"/>
                <a:ea typeface="+mj-ea"/>
              </a:rPr>
              <a:t>フライドチキン　　　　　⇒乳がん</a:t>
            </a:r>
            <a:r>
              <a:rPr lang="ja-JP" altLang="en-US" sz="2800" dirty="0">
                <a:solidFill>
                  <a:srgbClr val="3B5253"/>
                </a:solidFill>
                <a:latin typeface="+mj-ea"/>
                <a:ea typeface="+mj-ea"/>
              </a:rPr>
              <a:t>の発生</a:t>
            </a:r>
          </a:p>
          <a:p>
            <a:pPr marL="0" indent="0">
              <a:buFont typeface="Wingdings 2"/>
              <a:buNone/>
            </a:pPr>
            <a:endParaRPr lang="en-US" altLang="ja-JP" sz="2800" dirty="0" smtClean="0">
              <a:latin typeface="+mj-ea"/>
              <a:ea typeface="+mj-ea"/>
            </a:endParaRPr>
          </a:p>
        </p:txBody>
      </p:sp>
      <p:sp>
        <p:nvSpPr>
          <p:cNvPr id="10" name="コンテンツ プレースホルダー 2"/>
          <p:cNvSpPr txBox="1">
            <a:spLocks/>
          </p:cNvSpPr>
          <p:nvPr/>
        </p:nvSpPr>
        <p:spPr>
          <a:xfrm>
            <a:off x="4613839" y="4200500"/>
            <a:ext cx="4275451" cy="2154644"/>
          </a:xfrm>
          <a:prstGeom prst="rect">
            <a:avLst/>
          </a:prstGeom>
          <a:solidFill>
            <a:srgbClr val="FFFFFF">
              <a:alpha val="50196"/>
            </a:srgbClr>
          </a:solidFill>
        </p:spPr>
        <p:txBody>
          <a:bodyPr vert="horz">
            <a:normAutofit fontScale="92500" lnSpcReduction="1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pPr>
              <a:lnSpc>
                <a:spcPts val="3360"/>
              </a:lnSpc>
            </a:pPr>
            <a:r>
              <a:rPr lang="ja-JP" altLang="en-US" dirty="0" smtClean="0">
                <a:latin typeface="+mj-ea"/>
                <a:ea typeface="+mj-ea"/>
              </a:rPr>
              <a:t>オーストラリア・コアラ基金</a:t>
            </a:r>
            <a:endParaRPr lang="en-US" altLang="ja-JP" dirty="0">
              <a:latin typeface="+mj-ea"/>
              <a:ea typeface="+mj-ea"/>
            </a:endParaRPr>
          </a:p>
          <a:p>
            <a:pPr marL="0" indent="0">
              <a:lnSpc>
                <a:spcPts val="2500"/>
              </a:lnSpc>
              <a:buNone/>
            </a:pPr>
            <a:r>
              <a:rPr lang="ja-JP" altLang="en-US" sz="2800" dirty="0" smtClean="0">
                <a:latin typeface="+mj-ea"/>
                <a:ea typeface="+mj-ea"/>
              </a:rPr>
              <a:t>　</a:t>
            </a:r>
            <a:endParaRPr lang="ja-JP" altLang="en-US" sz="2800" dirty="0">
              <a:latin typeface="+mj-ea"/>
              <a:ea typeface="+mj-ea"/>
            </a:endParaRPr>
          </a:p>
          <a:p>
            <a:pPr marL="0" indent="0">
              <a:buNone/>
            </a:pPr>
            <a:endParaRPr lang="en-US" altLang="ja-JP" sz="2800" dirty="0" smtClean="0">
              <a:latin typeface="+mj-ea"/>
              <a:ea typeface="+mj-ea"/>
            </a:endParaRPr>
          </a:p>
          <a:p>
            <a:pPr marL="0" indent="0" algn="ctr">
              <a:buNone/>
            </a:pPr>
            <a:r>
              <a:rPr lang="ja-JP" altLang="en-US" sz="2800" dirty="0">
                <a:solidFill>
                  <a:srgbClr val="3B5253"/>
                </a:solidFill>
                <a:latin typeface="+mj-ea"/>
                <a:ea typeface="+mj-ea"/>
              </a:rPr>
              <a:t>コアラの</a:t>
            </a:r>
            <a:r>
              <a:rPr lang="ja-JP" altLang="en-US" sz="2800" dirty="0" smtClean="0">
                <a:solidFill>
                  <a:srgbClr val="3B5253"/>
                </a:solidFill>
                <a:latin typeface="+mj-ea"/>
                <a:ea typeface="+mj-ea"/>
              </a:rPr>
              <a:t>マーチ　</a:t>
            </a:r>
            <a:r>
              <a:rPr lang="ja-JP" altLang="en-US" sz="2800" dirty="0">
                <a:solidFill>
                  <a:srgbClr val="3B5253"/>
                </a:solidFill>
                <a:latin typeface="+mj-ea"/>
                <a:ea typeface="+mj-ea"/>
              </a:rPr>
              <a:t>　</a:t>
            </a:r>
            <a:r>
              <a:rPr lang="ja-JP" altLang="en-US" sz="2800" dirty="0" smtClean="0">
                <a:solidFill>
                  <a:srgbClr val="3B5253"/>
                </a:solidFill>
                <a:latin typeface="+mj-ea"/>
                <a:ea typeface="+mj-ea"/>
              </a:rPr>
              <a:t>　　　　　　　⇒コアラ基金</a:t>
            </a:r>
            <a:endParaRPr lang="ja-JP" altLang="en-US" sz="2800" dirty="0">
              <a:solidFill>
                <a:srgbClr val="3B5253"/>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17</a:t>
            </a:fld>
            <a:endParaRPr kumimoji="1" lang="ja-JP" altLang="en-US"/>
          </a:p>
        </p:txBody>
      </p:sp>
      <p:sp>
        <p:nvSpPr>
          <p:cNvPr id="3" name="コンテンツ プレースホルダー 2"/>
          <p:cNvSpPr>
            <a:spLocks noGrp="1"/>
          </p:cNvSpPr>
          <p:nvPr>
            <p:ph sz="quarter" idx="1"/>
          </p:nvPr>
        </p:nvSpPr>
        <p:spPr>
          <a:xfrm>
            <a:off x="301751" y="1412776"/>
            <a:ext cx="4198240" cy="504056"/>
          </a:xfrm>
        </p:spPr>
        <p:txBody>
          <a:bodyPr>
            <a:normAutofit fontScale="92500" lnSpcReduction="10000"/>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事例からわかったこと</a:t>
            </a:r>
            <a:r>
              <a:rPr lang="en-US" altLang="ja-JP" sz="3200" dirty="0" smtClean="0">
                <a:solidFill>
                  <a:schemeClr val="accent1"/>
                </a:solidFill>
                <a:latin typeface="+mj-ea"/>
                <a:ea typeface="+mj-ea"/>
              </a:rPr>
              <a:t>】</a:t>
            </a:r>
          </a:p>
        </p:txBody>
      </p:sp>
      <p:pic>
        <p:nvPicPr>
          <p:cNvPr id="1026" name="Picture 2" descr="http://www.homorazzi.com/wp-content/uploads/2010/04/kfc-buckets-breast-canc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443" y="4667166"/>
            <a:ext cx="1770953" cy="866823"/>
          </a:xfrm>
          <a:prstGeom prst="rect">
            <a:avLst/>
          </a:prstGeom>
          <a:noFill/>
          <a:extLst>
            <a:ext uri="{909E8E84-426E-40DD-AFC4-6F175D3DCCD1}">
              <a14:hiddenFill xmlns:a14="http://schemas.microsoft.com/office/drawing/2010/main">
                <a:solidFill>
                  <a:srgbClr val="FFFFFF"/>
                </a:solidFill>
              </a14:hiddenFill>
            </a:ext>
          </a:extLst>
        </p:spPr>
      </p:pic>
      <p:sp>
        <p:nvSpPr>
          <p:cNvPr id="6" name="日付プレースホルダー 5"/>
          <p:cNvSpPr>
            <a:spLocks noGrp="1"/>
          </p:cNvSpPr>
          <p:nvPr>
            <p:ph type="dt" sz="half" idx="10"/>
          </p:nvPr>
        </p:nvSpPr>
        <p:spPr/>
        <p:txBody>
          <a:bodyPr/>
          <a:lstStyle/>
          <a:p>
            <a:fld id="{3AD20CE9-B643-464D-9021-F6B1E952AB05}" type="datetime1">
              <a:rPr kumimoji="1" lang="ja-JP" altLang="en-US" smtClean="0"/>
              <a:t>2015/12/19</a:t>
            </a:fld>
            <a:endParaRPr kumimoji="1" lang="ja-JP" altLang="en-US"/>
          </a:p>
        </p:txBody>
      </p:sp>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09719" y="4667164"/>
            <a:ext cx="1541841" cy="866647"/>
          </a:xfrm>
          <a:prstGeom prst="rect">
            <a:avLst/>
          </a:prstGeom>
        </p:spPr>
      </p:pic>
      <p:sp>
        <p:nvSpPr>
          <p:cNvPr id="11" name="コンテンツ プレースホルダー 2"/>
          <p:cNvSpPr txBox="1">
            <a:spLocks/>
          </p:cNvSpPr>
          <p:nvPr/>
        </p:nvSpPr>
        <p:spPr>
          <a:xfrm>
            <a:off x="266082" y="1916832"/>
            <a:ext cx="4273183" cy="2206064"/>
          </a:xfrm>
          <a:prstGeom prst="rect">
            <a:avLst/>
          </a:prstGeom>
          <a:solidFill>
            <a:srgbClr val="FFFFFF">
              <a:alpha val="50196"/>
            </a:srgbClr>
          </a:solidFill>
        </p:spPr>
        <p:txBody>
          <a:bodyPr vert="horz">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smtClean="0">
                <a:latin typeface="+mj-ea"/>
                <a:ea typeface="+mj-ea"/>
              </a:rPr>
              <a:t>1</a:t>
            </a:r>
            <a:r>
              <a:rPr lang="ja-JP" altLang="en-US" sz="2800" dirty="0" smtClean="0">
                <a:latin typeface="+mj-ea"/>
                <a:ea typeface="+mj-ea"/>
              </a:rPr>
              <a:t>チョコ</a:t>
            </a:r>
            <a:r>
              <a:rPr lang="en-US" altLang="ja-JP" sz="2800" dirty="0" smtClean="0">
                <a:latin typeface="+mj-ea"/>
                <a:ea typeface="+mj-ea"/>
              </a:rPr>
              <a:t>for1</a:t>
            </a:r>
            <a:r>
              <a:rPr lang="ja-JP" altLang="en-US" sz="2800" dirty="0" smtClean="0">
                <a:latin typeface="+mj-ea"/>
                <a:ea typeface="+mj-ea"/>
              </a:rPr>
              <a:t>スマイル</a:t>
            </a:r>
            <a:r>
              <a:rPr lang="ja-JP" altLang="en-US" sz="1200" dirty="0" smtClean="0">
                <a:latin typeface="+mj-ea"/>
                <a:ea typeface="+mj-ea"/>
              </a:rPr>
              <a:t>　</a:t>
            </a:r>
            <a:endParaRPr lang="en-US" altLang="ja-JP" sz="12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r>
              <a:rPr lang="ja-JP" altLang="en-US" sz="1700" dirty="0" smtClean="0">
                <a:latin typeface="+mj-ea"/>
                <a:ea typeface="+mj-ea"/>
              </a:rPr>
              <a:t>　</a:t>
            </a:r>
            <a:endParaRPr lang="en-US" altLang="ja-JP" sz="1700" dirty="0" smtClean="0">
              <a:latin typeface="+mj-ea"/>
              <a:ea typeface="+mj-ea"/>
            </a:endParaRPr>
          </a:p>
          <a:p>
            <a:pPr marL="0" indent="0" algn="ctr">
              <a:buNone/>
            </a:pPr>
            <a:r>
              <a:rPr lang="ja-JP" altLang="en-US" sz="2600" dirty="0" smtClean="0">
                <a:solidFill>
                  <a:srgbClr val="3B5253"/>
                </a:solidFill>
                <a:latin typeface="+mj-ea"/>
                <a:ea typeface="+mj-ea"/>
              </a:rPr>
              <a:t>カカオ</a:t>
            </a:r>
            <a:r>
              <a:rPr lang="ja-JP" altLang="en-US" sz="2600" dirty="0">
                <a:solidFill>
                  <a:srgbClr val="3B5253"/>
                </a:solidFill>
                <a:latin typeface="+mj-ea"/>
                <a:ea typeface="+mj-ea"/>
              </a:rPr>
              <a:t>を使った</a:t>
            </a:r>
            <a:r>
              <a:rPr lang="ja-JP" altLang="en-US" sz="2600" dirty="0" smtClean="0">
                <a:solidFill>
                  <a:srgbClr val="3B5253"/>
                </a:solidFill>
                <a:latin typeface="+mj-ea"/>
                <a:ea typeface="+mj-ea"/>
              </a:rPr>
              <a:t>チョコレート　　　⇒ガーナ</a:t>
            </a:r>
            <a:r>
              <a:rPr lang="ja-JP" altLang="en-US" sz="2600" dirty="0">
                <a:solidFill>
                  <a:srgbClr val="3B5253"/>
                </a:solidFill>
                <a:latin typeface="+mj-ea"/>
                <a:ea typeface="+mj-ea"/>
              </a:rPr>
              <a:t>の教育支援</a:t>
            </a: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smtClean="0">
              <a:latin typeface="+mj-ea"/>
              <a:ea typeface="+mj-ea"/>
            </a:endParaRPr>
          </a:p>
        </p:txBody>
      </p:sp>
      <p:pic>
        <p:nvPicPr>
          <p:cNvPr id="14" name="Picture 4" descr="http://acejapan.org/wp/wp-content/uploads/2012/01/WS0000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280" b="45603"/>
          <a:stretch/>
        </p:blipFill>
        <p:spPr bwMode="auto">
          <a:xfrm>
            <a:off x="899592" y="2399380"/>
            <a:ext cx="2028657" cy="904048"/>
          </a:xfrm>
          <a:prstGeom prst="rect">
            <a:avLst/>
          </a:prstGeom>
          <a:noFill/>
          <a:extLst>
            <a:ext uri="{909E8E84-426E-40DD-AFC4-6F175D3DCCD1}">
              <a14:hiddenFill xmlns:a14="http://schemas.microsoft.com/office/drawing/2010/main">
                <a:solidFill>
                  <a:srgbClr val="FFFFFF"/>
                </a:solidFill>
              </a14:hiddenFill>
            </a:ext>
          </a:extLst>
        </p:spPr>
      </p:pic>
      <p:sp>
        <p:nvSpPr>
          <p:cNvPr id="15" name="コンテンツ プレースホルダー 2"/>
          <p:cNvSpPr txBox="1">
            <a:spLocks/>
          </p:cNvSpPr>
          <p:nvPr/>
        </p:nvSpPr>
        <p:spPr>
          <a:xfrm>
            <a:off x="4613839" y="1916832"/>
            <a:ext cx="4286099" cy="2206064"/>
          </a:xfrm>
          <a:prstGeom prst="rect">
            <a:avLst/>
          </a:prstGeom>
          <a:solidFill>
            <a:srgbClr val="FFFFFF">
              <a:alpha val="50196"/>
            </a:srgbClr>
          </a:solidFill>
        </p:spPr>
        <p:txBody>
          <a:bodyPr vert="horz" anchor="t">
            <a:normAutofit fontScale="92500" lnSpcReduction="2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ja-JP" altLang="en-US" sz="2800" dirty="0">
                <a:solidFill>
                  <a:srgbClr val="000000"/>
                </a:solidFill>
                <a:latin typeface="ＭＳ Ｐゴシック"/>
                <a:ea typeface="+mj-ea"/>
              </a:rPr>
              <a:t>千のトイレプロジェクト</a:t>
            </a:r>
            <a:r>
              <a:rPr lang="en-US" altLang="ja-JP" sz="2800" dirty="0">
                <a:solidFill>
                  <a:srgbClr val="000000"/>
                </a:solidFill>
                <a:latin typeface="ＭＳ Ｐゴシック"/>
                <a:ea typeface="+mj-ea"/>
              </a:rPr>
              <a:t> </a:t>
            </a:r>
            <a:r>
              <a:rPr lang="ja-JP" altLang="en-US" sz="1050" dirty="0">
                <a:solidFill>
                  <a:srgbClr val="000000"/>
                </a:solidFill>
                <a:latin typeface="ＭＳ Ｐゴシック"/>
                <a:ea typeface="+mj-ea"/>
              </a:rPr>
              <a:t>　</a:t>
            </a:r>
            <a:endParaRPr lang="en-US" altLang="en-US" sz="105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endParaRPr lang="en-US" altLang="ja-JP" sz="2800" dirty="0">
              <a:solidFill>
                <a:srgbClr val="000000"/>
              </a:solidFill>
              <a:latin typeface="ＭＳ Ｐゴシック"/>
              <a:ea typeface="+mj-ea"/>
            </a:endParaRPr>
          </a:p>
          <a:p>
            <a:pPr marL="0" indent="0">
              <a:buFont typeface="Wingdings 2"/>
              <a:buNone/>
            </a:pPr>
            <a:r>
              <a:rPr lang="ja-JP" altLang="en-US" sz="2100" dirty="0" smtClean="0">
                <a:solidFill>
                  <a:srgbClr val="000000"/>
                </a:solidFill>
                <a:latin typeface="ＭＳ Ｐゴシック"/>
                <a:ea typeface="+mj-ea"/>
              </a:rPr>
              <a:t>　</a:t>
            </a:r>
            <a:endParaRPr lang="en-US" altLang="ja-JP" sz="2100" dirty="0">
              <a:solidFill>
                <a:srgbClr val="000000"/>
              </a:solidFill>
              <a:latin typeface="ＭＳ Ｐゴシック"/>
              <a:ea typeface="+mj-ea"/>
            </a:endParaRPr>
          </a:p>
          <a:p>
            <a:pPr marL="0" lvl="0" indent="0" algn="ctr">
              <a:buNone/>
            </a:pPr>
            <a:r>
              <a:rPr lang="ja-JP" altLang="en-US" sz="2600" dirty="0">
                <a:solidFill>
                  <a:srgbClr val="3B5253"/>
                </a:solidFill>
                <a:latin typeface="+mj-ea"/>
                <a:ea typeface="+mj-ea"/>
              </a:rPr>
              <a:t>ネピアの</a:t>
            </a:r>
            <a:r>
              <a:rPr lang="ja-JP" altLang="en-US" sz="2600" dirty="0" smtClean="0">
                <a:solidFill>
                  <a:srgbClr val="3B5253"/>
                </a:solidFill>
                <a:latin typeface="+mj-ea"/>
                <a:ea typeface="+mj-ea"/>
              </a:rPr>
              <a:t>トイレットペーパー　　　　⇒トイレ</a:t>
            </a:r>
            <a:r>
              <a:rPr lang="ja-JP" altLang="en-US" sz="2600" dirty="0">
                <a:solidFill>
                  <a:srgbClr val="3B5253"/>
                </a:solidFill>
                <a:latin typeface="+mj-ea"/>
                <a:ea typeface="+mj-ea"/>
              </a:rPr>
              <a:t>の</a:t>
            </a:r>
            <a:r>
              <a:rPr lang="ja-JP" altLang="en-US" sz="2600" dirty="0" smtClean="0">
                <a:solidFill>
                  <a:srgbClr val="3B5253"/>
                </a:solidFill>
                <a:latin typeface="+mj-ea"/>
                <a:ea typeface="+mj-ea"/>
              </a:rPr>
              <a:t>設置</a:t>
            </a:r>
            <a:endParaRPr lang="en-US" altLang="ja-JP" sz="2600" dirty="0">
              <a:solidFill>
                <a:srgbClr val="3B5253"/>
              </a:solidFill>
              <a:latin typeface="+mj-ea"/>
              <a:ea typeface="+mj-ea"/>
            </a:endParaRPr>
          </a:p>
        </p:txBody>
      </p:sp>
      <p:pic>
        <p:nvPicPr>
          <p:cNvPr id="16" name="Picture 8" descr="http://www.clickbokin.ekokoro.jp/imgs/141_img.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9148" b="3965"/>
          <a:stretch/>
        </p:blipFill>
        <p:spPr bwMode="auto">
          <a:xfrm>
            <a:off x="5272802" y="2399380"/>
            <a:ext cx="1415677" cy="904048"/>
          </a:xfrm>
          <a:prstGeom prst="rect">
            <a:avLst/>
          </a:prstGeom>
          <a:noFill/>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131840" y="2528134"/>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j-ea"/>
                <a:ea typeface="+mj-ea"/>
              </a:rPr>
              <a:t>原材料</a:t>
            </a:r>
            <a:endParaRPr kumimoji="1" lang="ja-JP" altLang="en-US" dirty="0">
              <a:latin typeface="+mj-ea"/>
              <a:ea typeface="+mj-ea"/>
            </a:endParaRPr>
          </a:p>
        </p:txBody>
      </p:sp>
      <p:sp>
        <p:nvSpPr>
          <p:cNvPr id="17" name="角丸四角形 16"/>
          <p:cNvSpPr/>
          <p:nvPr/>
        </p:nvSpPr>
        <p:spPr>
          <a:xfrm>
            <a:off x="7092280" y="4777307"/>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j-ea"/>
                <a:ea typeface="+mj-ea"/>
              </a:rPr>
              <a:t>商品名</a:t>
            </a:r>
            <a:endParaRPr kumimoji="1" lang="ja-JP" altLang="en-US" dirty="0">
              <a:latin typeface="+mj-ea"/>
              <a:ea typeface="+mj-ea"/>
            </a:endParaRPr>
          </a:p>
        </p:txBody>
      </p:sp>
      <p:sp>
        <p:nvSpPr>
          <p:cNvPr id="18" name="角丸四角形 17"/>
          <p:cNvSpPr/>
          <p:nvPr/>
        </p:nvSpPr>
        <p:spPr>
          <a:xfrm>
            <a:off x="3131840" y="4751581"/>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mj-ea"/>
                <a:ea typeface="+mj-ea"/>
              </a:rPr>
              <a:t>商品特性</a:t>
            </a:r>
            <a:endParaRPr kumimoji="1" lang="ja-JP" altLang="en-US" sz="1600" b="1" dirty="0">
              <a:latin typeface="+mj-ea"/>
              <a:ea typeface="+mj-ea"/>
            </a:endParaRPr>
          </a:p>
        </p:txBody>
      </p:sp>
      <p:sp>
        <p:nvSpPr>
          <p:cNvPr id="19" name="角丸四角形 18"/>
          <p:cNvSpPr/>
          <p:nvPr/>
        </p:nvSpPr>
        <p:spPr>
          <a:xfrm>
            <a:off x="7092280" y="2528134"/>
            <a:ext cx="1080120" cy="646540"/>
          </a:xfrm>
          <a:prstGeom prst="round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mj-ea"/>
                <a:ea typeface="+mj-ea"/>
              </a:rPr>
              <a:t>商品特性</a:t>
            </a:r>
            <a:endParaRPr kumimoji="1" lang="ja-JP" altLang="en-US" sz="1600" b="1" dirty="0">
              <a:latin typeface="+mj-ea"/>
              <a:ea typeface="+mj-ea"/>
            </a:endParaRPr>
          </a:p>
        </p:txBody>
      </p:sp>
      <p:sp>
        <p:nvSpPr>
          <p:cNvPr id="7" name="正方形/長方形 6"/>
          <p:cNvSpPr/>
          <p:nvPr/>
        </p:nvSpPr>
        <p:spPr>
          <a:xfrm>
            <a:off x="263814" y="1916832"/>
            <a:ext cx="8625476" cy="4438312"/>
          </a:xfrm>
          <a:prstGeom prst="rect">
            <a:avLst/>
          </a:prstGeom>
          <a:solidFill>
            <a:srgbClr val="FFFFFF">
              <a:alpha val="92157"/>
            </a:srgbClr>
          </a:solidFill>
          <a:ln>
            <a:noFill/>
          </a:ln>
        </p:spPr>
        <p:style>
          <a:lnRef idx="2">
            <a:schemeClr val="dk1"/>
          </a:lnRef>
          <a:fillRef idx="1">
            <a:schemeClr val="lt1"/>
          </a:fillRef>
          <a:effectRef idx="0">
            <a:schemeClr val="dk1"/>
          </a:effectRef>
          <a:fontRef idx="minor">
            <a:schemeClr val="dk1"/>
          </a:fontRef>
        </p:style>
        <p:txBody>
          <a:bodyPr rtlCol="0" anchor="ctr"/>
          <a:lstStyle/>
          <a:p>
            <a:pPr lvl="0" algn="ctr">
              <a:buClr>
                <a:srgbClr val="D16349"/>
              </a:buClr>
            </a:pPr>
            <a:r>
              <a:rPr kumimoji="1" lang="ja-JP" altLang="en-US" sz="3200" dirty="0" smtClean="0">
                <a:latin typeface="+mj-ea"/>
                <a:ea typeface="+mj-ea"/>
              </a:rPr>
              <a:t>いずれの例も、</a:t>
            </a:r>
            <a:r>
              <a:rPr lang="ja-JP" altLang="en-US" sz="3200" dirty="0" smtClean="0">
                <a:solidFill>
                  <a:srgbClr val="000000"/>
                </a:solidFill>
                <a:latin typeface="+mj-ea"/>
                <a:ea typeface="+mj-ea"/>
              </a:rPr>
              <a:t>コーズとブランドとの間に</a:t>
            </a:r>
            <a:endParaRPr lang="en-US" altLang="ja-JP" sz="3200" dirty="0" smtClean="0">
              <a:solidFill>
                <a:srgbClr val="000000"/>
              </a:solidFill>
              <a:latin typeface="+mj-ea"/>
              <a:ea typeface="+mj-ea"/>
            </a:endParaRPr>
          </a:p>
          <a:p>
            <a:pPr lvl="0" algn="ctr">
              <a:buClr>
                <a:srgbClr val="D16349"/>
              </a:buClr>
            </a:pPr>
            <a:r>
              <a:rPr lang="ja-JP" altLang="en-US" sz="3200" dirty="0" smtClean="0">
                <a:solidFill>
                  <a:srgbClr val="000000"/>
                </a:solidFill>
                <a:latin typeface="+mj-ea"/>
                <a:ea typeface="+mj-ea"/>
              </a:rPr>
              <a:t>何らかの関連が見られる。</a:t>
            </a:r>
            <a:endParaRPr lang="en-US" altLang="ja-JP" sz="3200" dirty="0">
              <a:solidFill>
                <a:srgbClr val="A8422A"/>
              </a:solidFill>
              <a:latin typeface="+mj-ea"/>
              <a:ea typeface="+mj-ea"/>
            </a:endParaRPr>
          </a:p>
          <a:p>
            <a:pPr algn="ctr"/>
            <a:r>
              <a:rPr lang="ja-JP" altLang="en-US" sz="3200" dirty="0">
                <a:solidFill>
                  <a:schemeClr val="accent1"/>
                </a:solidFill>
                <a:latin typeface="+mj-ea"/>
                <a:ea typeface="+mj-ea"/>
              </a:rPr>
              <a:t>⇒</a:t>
            </a:r>
            <a:r>
              <a:rPr lang="ja-JP" altLang="en-US" sz="3200" u="sng" dirty="0">
                <a:solidFill>
                  <a:schemeClr val="accent1"/>
                </a:solidFill>
                <a:latin typeface="+mj-ea"/>
                <a:ea typeface="+mj-ea"/>
              </a:rPr>
              <a:t>CRMを有効に行う上で、コーズとブランド</a:t>
            </a:r>
            <a:r>
              <a:rPr lang="ja-JP" altLang="en-US" sz="3200" u="sng" dirty="0" smtClean="0">
                <a:solidFill>
                  <a:schemeClr val="accent1"/>
                </a:solidFill>
                <a:latin typeface="+mj-ea"/>
                <a:ea typeface="+mj-ea"/>
              </a:rPr>
              <a:t>の</a:t>
            </a:r>
            <a:endParaRPr lang="en-US" altLang="ja-JP" sz="3200" u="sng" dirty="0" smtClean="0">
              <a:solidFill>
                <a:schemeClr val="accent1"/>
              </a:solidFill>
              <a:latin typeface="+mj-ea"/>
              <a:ea typeface="+mj-ea"/>
            </a:endParaRPr>
          </a:p>
          <a:p>
            <a:pPr algn="ctr"/>
            <a:r>
              <a:rPr lang="ja-JP" altLang="en-US" sz="3200" dirty="0">
                <a:solidFill>
                  <a:schemeClr val="accent1"/>
                </a:solidFill>
                <a:latin typeface="+mj-ea"/>
                <a:ea typeface="+mj-ea"/>
              </a:rPr>
              <a:t>　</a:t>
            </a:r>
            <a:r>
              <a:rPr lang="ja-JP" altLang="en-US" sz="3200" dirty="0" smtClean="0">
                <a:solidFill>
                  <a:schemeClr val="accent1"/>
                </a:solidFill>
                <a:latin typeface="+mj-ea"/>
                <a:ea typeface="+mj-ea"/>
              </a:rPr>
              <a:t>　</a:t>
            </a:r>
            <a:r>
              <a:rPr lang="ja-JP" altLang="en-US" sz="3200" u="sng" dirty="0" smtClean="0">
                <a:solidFill>
                  <a:schemeClr val="accent1"/>
                </a:solidFill>
                <a:latin typeface="+mj-ea"/>
                <a:ea typeface="+mj-ea"/>
              </a:rPr>
              <a:t>適合度はキーポイント</a:t>
            </a:r>
            <a:r>
              <a:rPr lang="ja-JP" altLang="en-US" sz="3200" u="sng" dirty="0">
                <a:solidFill>
                  <a:schemeClr val="accent1"/>
                </a:solidFill>
                <a:latin typeface="+mj-ea"/>
                <a:ea typeface="+mj-ea"/>
              </a:rPr>
              <a:t>になるのではないか。</a:t>
            </a:r>
          </a:p>
          <a:p>
            <a:pPr algn="ctr"/>
            <a:endParaRPr kumimoji="1" lang="ja-JP" altLang="en-US" dirty="0"/>
          </a:p>
        </p:txBody>
      </p:sp>
    </p:spTree>
    <p:extLst>
      <p:ext uri="{BB962C8B-B14F-4D97-AF65-F5344CB8AC3E}">
        <p14:creationId xmlns:p14="http://schemas.microsoft.com/office/powerpoint/2010/main" val="4134779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先行研究のレビュー</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18</a:t>
            </a:fld>
            <a:endParaRPr kumimoji="1" lang="ja-JP" altLang="en-US"/>
          </a:p>
        </p:txBody>
      </p:sp>
      <p:sp>
        <p:nvSpPr>
          <p:cNvPr id="5" name="円/楕円 4"/>
          <p:cNvSpPr/>
          <p:nvPr/>
        </p:nvSpPr>
        <p:spPr>
          <a:xfrm>
            <a:off x="1115616" y="1988840"/>
            <a:ext cx="6984776" cy="3888432"/>
          </a:xfrm>
          <a:prstGeom prst="ellipse">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200" dirty="0">
              <a:latin typeface="+mj-ea"/>
              <a:ea typeface="+mj-ea"/>
            </a:endParaRPr>
          </a:p>
        </p:txBody>
      </p:sp>
      <p:sp>
        <p:nvSpPr>
          <p:cNvPr id="4" name="日付プレースホルダー 3"/>
          <p:cNvSpPr>
            <a:spLocks noGrp="1"/>
          </p:cNvSpPr>
          <p:nvPr>
            <p:ph type="dt" sz="half" idx="10"/>
          </p:nvPr>
        </p:nvSpPr>
        <p:spPr/>
        <p:txBody>
          <a:bodyPr/>
          <a:lstStyle/>
          <a:p>
            <a:fld id="{0DCFEF3A-AFAE-451F-A627-D0052E3092E5}" type="datetime1">
              <a:rPr kumimoji="1" lang="ja-JP" altLang="en-US" smtClean="0"/>
              <a:t>2015/12/19</a:t>
            </a:fld>
            <a:endParaRPr kumimoji="1" lang="ja-JP" altLang="en-US"/>
          </a:p>
        </p:txBody>
      </p:sp>
      <p:sp>
        <p:nvSpPr>
          <p:cNvPr id="7" name="正方形/長方形 6"/>
          <p:cNvSpPr/>
          <p:nvPr/>
        </p:nvSpPr>
        <p:spPr>
          <a:xfrm>
            <a:off x="611560" y="2276872"/>
            <a:ext cx="7848872" cy="360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ja-JP" altLang="en-US" sz="3200" dirty="0">
              <a:solidFill>
                <a:prstClr val="white"/>
              </a:solidFill>
              <a:latin typeface="ＭＳ Ｐゴシック"/>
              <a:ea typeface="ＭＳ Ｐゴシック"/>
            </a:endParaRPr>
          </a:p>
        </p:txBody>
      </p:sp>
      <p:sp>
        <p:nvSpPr>
          <p:cNvPr id="11" name="テキスト ボックス 10"/>
          <p:cNvSpPr txBox="1"/>
          <p:nvPr/>
        </p:nvSpPr>
        <p:spPr>
          <a:xfrm>
            <a:off x="1115615" y="2163341"/>
            <a:ext cx="6984777" cy="3539430"/>
          </a:xfrm>
          <a:prstGeom prst="rect">
            <a:avLst/>
          </a:prstGeom>
          <a:noFill/>
        </p:spPr>
        <p:txBody>
          <a:bodyPr wrap="square" rtlCol="0">
            <a:spAutoFit/>
          </a:bodyPr>
          <a:lstStyle/>
          <a:p>
            <a:pPr algn="ctr"/>
            <a:endParaRPr lang="en-US" altLang="ja-JP" sz="3200" dirty="0" smtClean="0">
              <a:solidFill>
                <a:schemeClr val="accent3">
                  <a:lumMod val="50000"/>
                </a:schemeClr>
              </a:solidFill>
              <a:latin typeface="+mj-ea"/>
              <a:ea typeface="+mj-ea"/>
            </a:endParaRPr>
          </a:p>
          <a:p>
            <a:pPr algn="ctr"/>
            <a:endParaRPr lang="en-US" altLang="ja-JP" sz="3200" dirty="0">
              <a:solidFill>
                <a:schemeClr val="accent3">
                  <a:lumMod val="50000"/>
                </a:schemeClr>
              </a:solidFill>
              <a:latin typeface="+mj-ea"/>
              <a:ea typeface="+mj-ea"/>
            </a:endParaRPr>
          </a:p>
          <a:p>
            <a:pPr algn="ctr"/>
            <a:r>
              <a:rPr lang="ja-JP" altLang="en-US" sz="3200" dirty="0" smtClean="0">
                <a:solidFill>
                  <a:schemeClr val="accent3">
                    <a:lumMod val="50000"/>
                  </a:schemeClr>
                </a:solidFill>
                <a:latin typeface="+mj-ea"/>
                <a:ea typeface="+mj-ea"/>
              </a:rPr>
              <a:t>コーズ</a:t>
            </a:r>
            <a:r>
              <a:rPr lang="en-US" altLang="ja-JP" sz="3200" dirty="0">
                <a:solidFill>
                  <a:schemeClr val="accent3">
                    <a:lumMod val="50000"/>
                  </a:schemeClr>
                </a:solidFill>
                <a:latin typeface="+mj-ea"/>
                <a:ea typeface="+mj-ea"/>
              </a:rPr>
              <a:t>/</a:t>
            </a:r>
            <a:r>
              <a:rPr lang="ja-JP" altLang="en-US" sz="3200" dirty="0">
                <a:solidFill>
                  <a:schemeClr val="accent3">
                    <a:lumMod val="50000"/>
                  </a:schemeClr>
                </a:solidFill>
                <a:latin typeface="+mj-ea"/>
                <a:ea typeface="+mj-ea"/>
              </a:rPr>
              <a:t>ブランド適合度に関する</a:t>
            </a:r>
          </a:p>
          <a:p>
            <a:pPr algn="ctr"/>
            <a:r>
              <a:rPr lang="ja-JP" altLang="en-US" sz="3200" dirty="0">
                <a:solidFill>
                  <a:schemeClr val="accent3">
                    <a:lumMod val="50000"/>
                  </a:schemeClr>
                </a:solidFill>
                <a:latin typeface="+mj-ea"/>
                <a:ea typeface="+mj-ea"/>
              </a:rPr>
              <a:t>研究に注目して、</a:t>
            </a:r>
          </a:p>
          <a:p>
            <a:pPr algn="ctr"/>
            <a:r>
              <a:rPr lang="ja-JP" altLang="en-US" sz="3200" dirty="0">
                <a:solidFill>
                  <a:schemeClr val="accent3">
                    <a:lumMod val="50000"/>
                  </a:schemeClr>
                </a:solidFill>
                <a:latin typeface="+mj-ea"/>
                <a:ea typeface="+mj-ea"/>
              </a:rPr>
              <a:t>先行研究のレビューを行う。</a:t>
            </a:r>
          </a:p>
          <a:p>
            <a:pPr algn="ctr"/>
            <a:endParaRPr kumimoji="1" lang="en-US" altLang="ja-JP" sz="3200" dirty="0" smtClean="0">
              <a:solidFill>
                <a:schemeClr val="accent3">
                  <a:lumMod val="50000"/>
                </a:schemeClr>
              </a:solidFill>
              <a:latin typeface="+mj-ea"/>
              <a:ea typeface="+mj-ea"/>
            </a:endParaRPr>
          </a:p>
          <a:p>
            <a:pPr algn="ctr"/>
            <a:endParaRPr kumimoji="1" lang="ja-JP" altLang="en-US" sz="3200" dirty="0">
              <a:solidFill>
                <a:schemeClr val="accent3">
                  <a:lumMod val="50000"/>
                </a:schemeClr>
              </a:solidFill>
              <a:latin typeface="+mj-ea"/>
              <a:ea typeface="+mj-ea"/>
            </a:endParaRPr>
          </a:p>
        </p:txBody>
      </p:sp>
    </p:spTree>
    <p:extLst>
      <p:ext uri="{BB962C8B-B14F-4D97-AF65-F5344CB8AC3E}">
        <p14:creationId xmlns:p14="http://schemas.microsoft.com/office/powerpoint/2010/main" val="2736510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kumimoji="1" lang="ja-JP" altLang="en-US" sz="3600" dirty="0" smtClean="0"/>
              <a:t>研究のレビュー（１）</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19</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a:solidFill>
                  <a:schemeClr val="accent1"/>
                </a:solidFill>
                <a:latin typeface="+mj-ea"/>
                <a:ea typeface="+mj-ea"/>
              </a:rPr>
              <a:t>【Lafferty</a:t>
            </a:r>
            <a:r>
              <a:rPr lang="ja-JP" altLang="en-US" sz="3200" dirty="0">
                <a:solidFill>
                  <a:schemeClr val="accent1"/>
                </a:solidFill>
                <a:latin typeface="+mj-ea"/>
                <a:ea typeface="+mj-ea"/>
              </a:rPr>
              <a:t>（</a:t>
            </a:r>
            <a:r>
              <a:rPr lang="en-US" altLang="ja-JP" sz="3200" dirty="0" smtClean="0">
                <a:solidFill>
                  <a:schemeClr val="accent1"/>
                </a:solidFill>
                <a:latin typeface="+mj-ea"/>
                <a:ea typeface="+mj-ea"/>
              </a:rPr>
              <a:t>2009</a:t>
            </a:r>
            <a:r>
              <a:rPr lang="ja-JP" altLang="en-US" sz="3200" dirty="0" smtClean="0">
                <a:solidFill>
                  <a:schemeClr val="accent1"/>
                </a:solidFill>
                <a:latin typeface="+mj-ea"/>
                <a:ea typeface="+mj-ea"/>
              </a:rPr>
              <a:t>）</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500" dirty="0" smtClean="0">
                <a:solidFill>
                  <a:schemeClr val="accent3">
                    <a:lumMod val="50000"/>
                  </a:schemeClr>
                </a:solidFill>
                <a:latin typeface="+mj-ea"/>
                <a:ea typeface="+mj-ea"/>
              </a:rPr>
              <a:t>　</a:t>
            </a:r>
            <a:endParaRPr lang="en-US" altLang="ja-JP" sz="500" dirty="0">
              <a:solidFill>
                <a:schemeClr val="accent3">
                  <a:lumMod val="50000"/>
                </a:schemeClr>
              </a:solidFill>
              <a:latin typeface="+mj-ea"/>
              <a:ea typeface="+mj-ea"/>
            </a:endParaRPr>
          </a:p>
          <a:p>
            <a:pPr marL="0" indent="0">
              <a:buNone/>
            </a:pPr>
            <a:r>
              <a:rPr lang="ja-JP" altLang="en-US" sz="2800" dirty="0" smtClean="0">
                <a:solidFill>
                  <a:schemeClr val="accent3">
                    <a:lumMod val="50000"/>
                  </a:schemeClr>
                </a:solidFill>
                <a:latin typeface="+mj-ea"/>
                <a:ea typeface="+mj-ea"/>
              </a:rPr>
              <a:t>ブランドの認知度別に、</a:t>
            </a:r>
            <a:r>
              <a:rPr lang="ja-JP" altLang="en-US" sz="2800" dirty="0">
                <a:solidFill>
                  <a:schemeClr val="accent3">
                    <a:lumMod val="50000"/>
                  </a:schemeClr>
                </a:solidFill>
                <a:latin typeface="+mj-ea"/>
                <a:ea typeface="+mj-ea"/>
              </a:rPr>
              <a:t>コーズ・ブランド適合度が消費者の企業への態度、ブランドへの態度、購買意図に与える影響を調査した</a:t>
            </a:r>
            <a:r>
              <a:rPr lang="ja-JP" altLang="en-US" sz="2800" dirty="0" smtClean="0">
                <a:solidFill>
                  <a:schemeClr val="accent3">
                    <a:lumMod val="50000"/>
                  </a:schemeClr>
                </a:solidFill>
                <a:latin typeface="+mj-ea"/>
                <a:ea typeface="+mj-ea"/>
              </a:rPr>
              <a:t>研究</a:t>
            </a:r>
            <a:endParaRPr lang="ja-JP" altLang="en-US" sz="2800" dirty="0">
              <a:solidFill>
                <a:schemeClr val="accent3">
                  <a:lumMod val="50000"/>
                </a:schemeClr>
              </a:solidFill>
              <a:latin typeface="+mj-ea"/>
              <a:ea typeface="+mj-ea"/>
            </a:endParaRPr>
          </a:p>
        </p:txBody>
      </p:sp>
      <p:sp>
        <p:nvSpPr>
          <p:cNvPr id="6" name="角丸四角形 5"/>
          <p:cNvSpPr/>
          <p:nvPr/>
        </p:nvSpPr>
        <p:spPr>
          <a:xfrm>
            <a:off x="377568" y="4077072"/>
            <a:ext cx="8352928" cy="172819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accent1"/>
                </a:solidFill>
                <a:latin typeface="+mj-ea"/>
                <a:ea typeface="+mj-ea"/>
              </a:rPr>
              <a:t>結論</a:t>
            </a:r>
          </a:p>
          <a:p>
            <a:pPr algn="ctr"/>
            <a:r>
              <a:rPr lang="ja-JP" altLang="en-US" sz="2400" u="sng" dirty="0" smtClean="0">
                <a:solidFill>
                  <a:schemeClr val="tx1"/>
                </a:solidFill>
                <a:latin typeface="+mj-ea"/>
                <a:ea typeface="+mj-ea"/>
              </a:rPr>
              <a:t>コーズ</a:t>
            </a:r>
            <a:r>
              <a:rPr lang="ja-JP" altLang="en-US" sz="2400" u="sng" dirty="0">
                <a:solidFill>
                  <a:schemeClr val="tx1"/>
                </a:solidFill>
                <a:latin typeface="+mj-ea"/>
                <a:ea typeface="+mj-ea"/>
              </a:rPr>
              <a:t>とブランドの</a:t>
            </a:r>
            <a:r>
              <a:rPr lang="ja-JP" altLang="en-US" sz="2400" u="sng" dirty="0" smtClean="0">
                <a:solidFill>
                  <a:schemeClr val="tx1"/>
                </a:solidFill>
                <a:latin typeface="+mj-ea"/>
                <a:ea typeface="+mj-ea"/>
              </a:rPr>
              <a:t>適合度</a:t>
            </a:r>
            <a:r>
              <a:rPr lang="ja-JP" altLang="en-US" sz="2400" u="sng" dirty="0">
                <a:solidFill>
                  <a:schemeClr val="tx1"/>
                </a:solidFill>
                <a:latin typeface="+mj-ea"/>
                <a:ea typeface="+mj-ea"/>
              </a:rPr>
              <a:t>は</a:t>
            </a:r>
            <a:r>
              <a:rPr lang="ja-JP" altLang="en-US" sz="2400" u="sng" dirty="0" smtClean="0">
                <a:solidFill>
                  <a:schemeClr val="tx1"/>
                </a:solidFill>
                <a:latin typeface="+mj-ea"/>
                <a:ea typeface="+mj-ea"/>
              </a:rPr>
              <a:t>消費者</a:t>
            </a:r>
            <a:r>
              <a:rPr lang="ja-JP" altLang="en-US" sz="2400" u="sng" dirty="0">
                <a:solidFill>
                  <a:schemeClr val="tx1"/>
                </a:solidFill>
                <a:latin typeface="+mj-ea"/>
                <a:ea typeface="+mj-ea"/>
              </a:rPr>
              <a:t>の企業への態度、ブランドへの態度、購買意図への影響は</a:t>
            </a:r>
            <a:r>
              <a:rPr lang="ja-JP" altLang="en-US" sz="2400" u="sng" dirty="0" smtClean="0">
                <a:solidFill>
                  <a:schemeClr val="tx1"/>
                </a:solidFill>
                <a:latin typeface="+mj-ea"/>
                <a:ea typeface="+mj-ea"/>
              </a:rPr>
              <a:t>見られなかった</a:t>
            </a:r>
            <a:endParaRPr lang="ja-JP" altLang="en-US" sz="2400" u="sng" dirty="0">
              <a:solidFill>
                <a:schemeClr val="tx1"/>
              </a:solidFill>
              <a:latin typeface="+mj-ea"/>
              <a:ea typeface="+mj-ea"/>
            </a:endParaRPr>
          </a:p>
        </p:txBody>
      </p:sp>
      <p:sp>
        <p:nvSpPr>
          <p:cNvPr id="3" name="日付プレースホルダー 2"/>
          <p:cNvSpPr>
            <a:spLocks noGrp="1"/>
          </p:cNvSpPr>
          <p:nvPr>
            <p:ph type="dt" sz="half" idx="10"/>
          </p:nvPr>
        </p:nvSpPr>
        <p:spPr/>
        <p:txBody>
          <a:bodyPr/>
          <a:lstStyle/>
          <a:p>
            <a:fld id="{5D30108C-5D57-4934-8E06-5C72056A5413}" type="datetime1">
              <a:rPr kumimoji="1" lang="ja-JP" altLang="en-US" smtClean="0"/>
              <a:t>2015/12/19</a:t>
            </a:fld>
            <a:endParaRPr kumimoji="1" lang="ja-JP" altLang="en-US"/>
          </a:p>
        </p:txBody>
      </p:sp>
    </p:spTree>
    <p:extLst>
      <p:ext uri="{BB962C8B-B14F-4D97-AF65-F5344CB8AC3E}">
        <p14:creationId xmlns:p14="http://schemas.microsoft.com/office/powerpoint/2010/main" val="624733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目次</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a:t>
            </a:fld>
            <a:endParaRPr kumimoji="1" lang="ja-JP" altLang="en-US" dirty="0"/>
          </a:p>
        </p:txBody>
      </p:sp>
      <p:sp>
        <p:nvSpPr>
          <p:cNvPr id="3" name="コンテンツ プレースホルダー 2"/>
          <p:cNvSpPr>
            <a:spLocks noGrp="1"/>
          </p:cNvSpPr>
          <p:nvPr>
            <p:ph sz="quarter" idx="1"/>
          </p:nvPr>
        </p:nvSpPr>
        <p:spPr/>
        <p:txBody>
          <a:bodyPr>
            <a:normAutofit/>
          </a:bodyPr>
          <a:lstStyle/>
          <a:p>
            <a:r>
              <a:rPr kumimoji="1" lang="ja-JP" altLang="en-US" sz="2800" dirty="0" smtClean="0">
                <a:latin typeface="+mj-ea"/>
                <a:ea typeface="+mj-ea"/>
              </a:rPr>
              <a:t>はじめに</a:t>
            </a:r>
            <a:endParaRPr kumimoji="1" lang="en-US" altLang="ja-JP" sz="2800" dirty="0" smtClean="0">
              <a:latin typeface="+mj-ea"/>
              <a:ea typeface="+mj-ea"/>
            </a:endParaRPr>
          </a:p>
          <a:p>
            <a:r>
              <a:rPr kumimoji="1" lang="ja-JP" altLang="en-US" sz="2800" dirty="0" smtClean="0">
                <a:latin typeface="+mj-ea"/>
                <a:ea typeface="+mj-ea"/>
              </a:rPr>
              <a:t>現状分析</a:t>
            </a:r>
            <a:endParaRPr kumimoji="1" lang="en-US" altLang="ja-JP" sz="2800" dirty="0" smtClean="0">
              <a:latin typeface="+mj-ea"/>
              <a:ea typeface="+mj-ea"/>
            </a:endParaRPr>
          </a:p>
          <a:p>
            <a:r>
              <a:rPr lang="ja-JP" altLang="en-US" sz="2800" dirty="0" smtClean="0">
                <a:latin typeface="+mj-ea"/>
                <a:ea typeface="+mj-ea"/>
              </a:rPr>
              <a:t>問題意識</a:t>
            </a:r>
            <a:endParaRPr lang="en-US" altLang="ja-JP" sz="2800" dirty="0" smtClean="0">
              <a:latin typeface="+mj-ea"/>
              <a:ea typeface="+mj-ea"/>
            </a:endParaRPr>
          </a:p>
          <a:p>
            <a:r>
              <a:rPr lang="ja-JP" altLang="en-US" sz="2800" dirty="0" smtClean="0">
                <a:latin typeface="+mj-ea"/>
                <a:ea typeface="+mj-ea"/>
              </a:rPr>
              <a:t>研究目的</a:t>
            </a:r>
            <a:endParaRPr lang="en-US" altLang="ja-JP" sz="2800" dirty="0" smtClean="0">
              <a:latin typeface="+mj-ea"/>
              <a:ea typeface="+mj-ea"/>
            </a:endParaRPr>
          </a:p>
          <a:p>
            <a:r>
              <a:rPr lang="ja-JP" altLang="en-US" sz="2800" dirty="0" smtClean="0">
                <a:latin typeface="+mj-ea"/>
                <a:ea typeface="+mj-ea"/>
              </a:rPr>
              <a:t>仮説導出</a:t>
            </a:r>
            <a:endParaRPr lang="en-US" altLang="ja-JP" sz="2800" dirty="0" smtClean="0">
              <a:latin typeface="+mj-ea"/>
              <a:ea typeface="+mj-ea"/>
            </a:endParaRPr>
          </a:p>
          <a:p>
            <a:r>
              <a:rPr lang="ja-JP" altLang="en-US" sz="2800" dirty="0">
                <a:latin typeface="+mj-ea"/>
                <a:ea typeface="+mj-ea"/>
              </a:rPr>
              <a:t>仮説</a:t>
            </a:r>
            <a:endParaRPr lang="en-US" altLang="ja-JP" sz="2800" dirty="0" smtClean="0">
              <a:latin typeface="+mj-ea"/>
              <a:ea typeface="+mj-ea"/>
            </a:endParaRPr>
          </a:p>
          <a:p>
            <a:r>
              <a:rPr kumimoji="1" lang="ja-JP" altLang="en-US" sz="2800" dirty="0" smtClean="0">
                <a:latin typeface="+mj-ea"/>
                <a:ea typeface="+mj-ea"/>
              </a:rPr>
              <a:t>今後の展望</a:t>
            </a:r>
            <a:endParaRPr kumimoji="1" lang="en-US" altLang="ja-JP" sz="2800" dirty="0">
              <a:latin typeface="+mj-ea"/>
              <a:ea typeface="+mj-ea"/>
            </a:endParaRPr>
          </a:p>
          <a:p>
            <a:r>
              <a:rPr lang="ja-JP" altLang="en-US" sz="2800" dirty="0" smtClean="0">
                <a:latin typeface="+mj-ea"/>
                <a:ea typeface="+mj-ea"/>
              </a:rPr>
              <a:t>参考文献・参考</a:t>
            </a:r>
            <a:r>
              <a:rPr lang="en-US" altLang="ja-JP" sz="2800" dirty="0" smtClean="0">
                <a:latin typeface="+mj-ea"/>
                <a:ea typeface="+mj-ea"/>
              </a:rPr>
              <a:t>URL</a:t>
            </a:r>
            <a:endParaRPr kumimoji="1" lang="ja-JP" altLang="en-US" sz="2800" dirty="0">
              <a:latin typeface="+mj-ea"/>
              <a:ea typeface="+mj-ea"/>
            </a:endParaRPr>
          </a:p>
        </p:txBody>
      </p:sp>
      <p:sp>
        <p:nvSpPr>
          <p:cNvPr id="5" name="日付プレースホルダー 4"/>
          <p:cNvSpPr>
            <a:spLocks noGrp="1"/>
          </p:cNvSpPr>
          <p:nvPr>
            <p:ph type="dt" sz="half" idx="10"/>
          </p:nvPr>
        </p:nvSpPr>
        <p:spPr/>
        <p:txBody>
          <a:bodyPr/>
          <a:lstStyle/>
          <a:p>
            <a:fld id="{90BB8FDF-0F72-4EDE-8787-2E66E9B9A854}" type="datetime1">
              <a:rPr kumimoji="1" lang="ja-JP" altLang="en-US" smtClean="0"/>
              <a:t>2015/12/19</a:t>
            </a:fld>
            <a:endParaRPr kumimoji="1" lang="ja-JP" altLang="en-US"/>
          </a:p>
        </p:txBody>
      </p:sp>
    </p:spTree>
    <p:extLst>
      <p:ext uri="{BB962C8B-B14F-4D97-AF65-F5344CB8AC3E}">
        <p14:creationId xmlns:p14="http://schemas.microsoft.com/office/powerpoint/2010/main" val="4052905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lang="ja-JP" altLang="en-US" sz="3600" dirty="0" smtClean="0"/>
              <a:t>研究</a:t>
            </a:r>
            <a:r>
              <a:rPr lang="ja-JP" altLang="en-US" sz="3600" dirty="0"/>
              <a:t>の</a:t>
            </a:r>
            <a:r>
              <a:rPr lang="ja-JP" altLang="en-US" sz="3600" dirty="0" smtClean="0"/>
              <a:t>レビュー（２）</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20</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a:solidFill>
                  <a:schemeClr val="accent1"/>
                </a:solidFill>
                <a:latin typeface="+mj-ea"/>
                <a:ea typeface="+mj-ea"/>
              </a:rPr>
              <a:t>【Nan</a:t>
            </a:r>
            <a:r>
              <a:rPr lang="ja-JP" altLang="en-US" sz="3200" dirty="0">
                <a:solidFill>
                  <a:schemeClr val="accent1"/>
                </a:solidFill>
                <a:latin typeface="+mj-ea"/>
                <a:ea typeface="+mj-ea"/>
              </a:rPr>
              <a:t>＆</a:t>
            </a:r>
            <a:r>
              <a:rPr lang="en-US" altLang="ja-JP" sz="3200" dirty="0" err="1">
                <a:solidFill>
                  <a:schemeClr val="accent1"/>
                </a:solidFill>
                <a:latin typeface="+mj-ea"/>
                <a:ea typeface="+mj-ea"/>
              </a:rPr>
              <a:t>Heo</a:t>
            </a:r>
            <a:r>
              <a:rPr lang="ja-JP" altLang="en-US" sz="3200" dirty="0">
                <a:solidFill>
                  <a:schemeClr val="accent1"/>
                </a:solidFill>
                <a:latin typeface="+mj-ea"/>
                <a:ea typeface="+mj-ea"/>
              </a:rPr>
              <a:t>（</a:t>
            </a:r>
            <a:r>
              <a:rPr lang="en-US" altLang="ja-JP" sz="3200" dirty="0">
                <a:solidFill>
                  <a:schemeClr val="accent1"/>
                </a:solidFill>
                <a:latin typeface="+mj-ea"/>
                <a:ea typeface="+mj-ea"/>
              </a:rPr>
              <a:t>2007</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2400" dirty="0" smtClean="0">
                <a:solidFill>
                  <a:schemeClr val="accent3">
                    <a:lumMod val="50000"/>
                  </a:schemeClr>
                </a:solidFill>
                <a:latin typeface="+mj-ea"/>
                <a:ea typeface="+mj-ea"/>
              </a:rPr>
              <a:t>①</a:t>
            </a:r>
            <a:r>
              <a:rPr lang="en-US" altLang="ja-JP" sz="2400" dirty="0" smtClean="0">
                <a:solidFill>
                  <a:schemeClr val="accent3">
                    <a:lumMod val="50000"/>
                  </a:schemeClr>
                </a:solidFill>
                <a:latin typeface="+mj-ea"/>
                <a:ea typeface="+mj-ea"/>
              </a:rPr>
              <a:t>CRM</a:t>
            </a:r>
            <a:r>
              <a:rPr lang="ja-JP" altLang="en-US" sz="2400" dirty="0" smtClean="0">
                <a:solidFill>
                  <a:schemeClr val="accent3">
                    <a:lumMod val="50000"/>
                  </a:schemeClr>
                </a:solidFill>
                <a:latin typeface="+mj-ea"/>
                <a:ea typeface="+mj-ea"/>
              </a:rPr>
              <a:t>メッセージ</a:t>
            </a:r>
            <a:r>
              <a:rPr lang="ja-JP" altLang="en-US" sz="2400" dirty="0">
                <a:solidFill>
                  <a:schemeClr val="accent3">
                    <a:lumMod val="50000"/>
                  </a:schemeClr>
                </a:solidFill>
                <a:latin typeface="+mj-ea"/>
                <a:ea typeface="+mj-ea"/>
              </a:rPr>
              <a:t>の</a:t>
            </a:r>
            <a:r>
              <a:rPr lang="ja-JP" altLang="en-US" sz="2400" dirty="0" smtClean="0">
                <a:solidFill>
                  <a:schemeClr val="accent3">
                    <a:lumMod val="50000"/>
                  </a:schemeClr>
                </a:solidFill>
                <a:latin typeface="+mj-ea"/>
                <a:ea typeface="+mj-ea"/>
              </a:rPr>
              <a:t>有無 ②消費者のブランド</a:t>
            </a:r>
            <a:r>
              <a:rPr lang="ja-JP" altLang="en-US" sz="2400" dirty="0">
                <a:solidFill>
                  <a:schemeClr val="accent3">
                    <a:lumMod val="50000"/>
                  </a:schemeClr>
                </a:solidFill>
                <a:latin typeface="+mj-ea"/>
                <a:ea typeface="+mj-ea"/>
              </a:rPr>
              <a:t>意識の</a:t>
            </a:r>
            <a:r>
              <a:rPr lang="ja-JP" altLang="en-US" sz="2400" dirty="0" smtClean="0">
                <a:solidFill>
                  <a:schemeClr val="accent3">
                    <a:lumMod val="50000"/>
                  </a:schemeClr>
                </a:solidFill>
                <a:latin typeface="+mj-ea"/>
                <a:ea typeface="+mj-ea"/>
              </a:rPr>
              <a:t>高低と</a:t>
            </a:r>
            <a:endParaRPr lang="en-US" altLang="ja-JP" sz="2400" dirty="0" smtClean="0">
              <a:solidFill>
                <a:schemeClr val="accent3">
                  <a:lumMod val="50000"/>
                </a:schemeClr>
              </a:solidFill>
              <a:latin typeface="+mj-ea"/>
              <a:ea typeface="+mj-ea"/>
            </a:endParaRPr>
          </a:p>
          <a:p>
            <a:pPr marL="0" indent="0">
              <a:buNone/>
            </a:pPr>
            <a:r>
              <a:rPr lang="ja-JP" altLang="en-US" sz="2400" dirty="0" smtClean="0">
                <a:solidFill>
                  <a:schemeClr val="accent3">
                    <a:lumMod val="50000"/>
                  </a:schemeClr>
                </a:solidFill>
                <a:latin typeface="+mj-ea"/>
                <a:ea typeface="+mj-ea"/>
              </a:rPr>
              <a:t>コーズ</a:t>
            </a:r>
            <a:r>
              <a:rPr lang="ja-JP" altLang="en-US" sz="2400" dirty="0">
                <a:solidFill>
                  <a:schemeClr val="accent3">
                    <a:lumMod val="50000"/>
                  </a:schemeClr>
                </a:solidFill>
                <a:latin typeface="+mj-ea"/>
                <a:ea typeface="+mj-ea"/>
              </a:rPr>
              <a:t>とブランドの</a:t>
            </a:r>
            <a:r>
              <a:rPr lang="ja-JP" altLang="en-US" sz="2400" dirty="0" smtClean="0">
                <a:solidFill>
                  <a:schemeClr val="accent3">
                    <a:lumMod val="50000"/>
                  </a:schemeClr>
                </a:solidFill>
                <a:latin typeface="+mj-ea"/>
                <a:ea typeface="+mj-ea"/>
              </a:rPr>
              <a:t>適合度を、それぞれ変えた広告が</a:t>
            </a:r>
            <a:endParaRPr lang="en-US" altLang="ja-JP" sz="2400" dirty="0" smtClean="0">
              <a:solidFill>
                <a:schemeClr val="accent3">
                  <a:lumMod val="50000"/>
                </a:schemeClr>
              </a:solidFill>
              <a:latin typeface="+mj-ea"/>
              <a:ea typeface="+mj-ea"/>
            </a:endParaRPr>
          </a:p>
          <a:p>
            <a:pPr marL="0" indent="0">
              <a:buNone/>
            </a:pPr>
            <a:r>
              <a:rPr lang="ja-JP" altLang="en-US" sz="2400" dirty="0" smtClean="0">
                <a:solidFill>
                  <a:schemeClr val="accent3">
                    <a:lumMod val="50000"/>
                  </a:schemeClr>
                </a:solidFill>
                <a:latin typeface="+mj-ea"/>
                <a:ea typeface="+mj-ea"/>
              </a:rPr>
              <a:t>消費者</a:t>
            </a:r>
            <a:r>
              <a:rPr lang="ja-JP" altLang="en-US" sz="2400" dirty="0">
                <a:solidFill>
                  <a:schemeClr val="accent3">
                    <a:lumMod val="50000"/>
                  </a:schemeClr>
                </a:solidFill>
                <a:latin typeface="+mj-ea"/>
                <a:ea typeface="+mj-ea"/>
              </a:rPr>
              <a:t>の</a:t>
            </a:r>
            <a:r>
              <a:rPr lang="ja-JP" altLang="en-US" sz="2400" dirty="0" smtClean="0">
                <a:solidFill>
                  <a:schemeClr val="accent3">
                    <a:lumMod val="50000"/>
                  </a:schemeClr>
                </a:solidFill>
                <a:latin typeface="+mj-ea"/>
                <a:ea typeface="+mj-ea"/>
              </a:rPr>
              <a:t>広告、ブランド、</a:t>
            </a:r>
            <a:r>
              <a:rPr lang="ja-JP" altLang="en-US" sz="2400" dirty="0">
                <a:solidFill>
                  <a:schemeClr val="accent3">
                    <a:lumMod val="50000"/>
                  </a:schemeClr>
                </a:solidFill>
                <a:latin typeface="+mj-ea"/>
                <a:ea typeface="+mj-ea"/>
              </a:rPr>
              <a:t>企業への態度に与える影響を</a:t>
            </a:r>
            <a:r>
              <a:rPr lang="ja-JP" altLang="en-US" sz="2400" dirty="0" smtClean="0">
                <a:solidFill>
                  <a:schemeClr val="accent3">
                    <a:lumMod val="50000"/>
                  </a:schemeClr>
                </a:solidFill>
                <a:latin typeface="+mj-ea"/>
                <a:ea typeface="+mj-ea"/>
              </a:rPr>
              <a:t>調査</a:t>
            </a:r>
          </a:p>
          <a:p>
            <a:endParaRPr kumimoji="1" lang="ja-JP" altLang="en-US" sz="2800" dirty="0">
              <a:latin typeface="+mj-ea"/>
              <a:ea typeface="+mj-ea"/>
            </a:endParaRPr>
          </a:p>
        </p:txBody>
      </p:sp>
      <p:sp>
        <p:nvSpPr>
          <p:cNvPr id="6" name="角丸四角形 5"/>
          <p:cNvSpPr/>
          <p:nvPr/>
        </p:nvSpPr>
        <p:spPr>
          <a:xfrm>
            <a:off x="394360" y="3645024"/>
            <a:ext cx="8352928" cy="252028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accent1"/>
                </a:solidFill>
                <a:latin typeface="+mj-ea"/>
                <a:ea typeface="+mj-ea"/>
              </a:rPr>
              <a:t>結論</a:t>
            </a:r>
          </a:p>
          <a:p>
            <a:pPr algn="ctr"/>
            <a:r>
              <a:rPr lang="ja-JP" altLang="en-US" sz="2000" dirty="0" smtClean="0">
                <a:solidFill>
                  <a:schemeClr val="tx1">
                    <a:lumMod val="50000"/>
                    <a:lumOff val="50000"/>
                  </a:schemeClr>
                </a:solidFill>
                <a:latin typeface="+mj-ea"/>
                <a:ea typeface="+mj-ea"/>
              </a:rPr>
              <a:t>（</a:t>
            </a:r>
            <a:r>
              <a:rPr lang="en-US" altLang="ja-JP" sz="2000" dirty="0" smtClean="0">
                <a:solidFill>
                  <a:schemeClr val="tx1">
                    <a:lumMod val="50000"/>
                    <a:lumOff val="50000"/>
                  </a:schemeClr>
                </a:solidFill>
                <a:latin typeface="+mj-ea"/>
                <a:ea typeface="+mj-ea"/>
              </a:rPr>
              <a:t>1</a:t>
            </a:r>
            <a:r>
              <a:rPr lang="ja-JP" altLang="en-US" sz="2000" dirty="0" smtClean="0">
                <a:solidFill>
                  <a:schemeClr val="tx1">
                    <a:lumMod val="50000"/>
                    <a:lumOff val="50000"/>
                  </a:schemeClr>
                </a:solidFill>
                <a:latin typeface="+mj-ea"/>
                <a:ea typeface="+mj-ea"/>
              </a:rPr>
              <a:t>）コーズ</a:t>
            </a:r>
            <a:r>
              <a:rPr lang="ja-JP" altLang="en-US" sz="2000" dirty="0">
                <a:solidFill>
                  <a:schemeClr val="tx1">
                    <a:lumMod val="50000"/>
                    <a:lumOff val="50000"/>
                  </a:schemeClr>
                </a:solidFill>
                <a:latin typeface="+mj-ea"/>
                <a:ea typeface="+mj-ea"/>
              </a:rPr>
              <a:t>とブランドの適合度にかかわらず、</a:t>
            </a:r>
            <a:r>
              <a:rPr lang="en-US" altLang="ja-JP" sz="2000" dirty="0">
                <a:solidFill>
                  <a:schemeClr val="tx1">
                    <a:lumMod val="50000"/>
                    <a:lumOff val="50000"/>
                  </a:schemeClr>
                </a:solidFill>
                <a:latin typeface="+mj-ea"/>
                <a:ea typeface="+mj-ea"/>
              </a:rPr>
              <a:t>CRM</a:t>
            </a:r>
            <a:r>
              <a:rPr lang="ja-JP" altLang="en-US" sz="2000" dirty="0">
                <a:solidFill>
                  <a:schemeClr val="tx1">
                    <a:lumMod val="50000"/>
                    <a:lumOff val="50000"/>
                  </a:schemeClr>
                </a:solidFill>
                <a:latin typeface="+mj-ea"/>
                <a:ea typeface="+mj-ea"/>
              </a:rPr>
              <a:t>メッセージを含んだ広告は企業への好意的な態度をもたらすことができる。</a:t>
            </a:r>
          </a:p>
          <a:p>
            <a:pPr algn="ctr"/>
            <a:r>
              <a:rPr lang="ja-JP" altLang="en-US" sz="2000" u="sng" dirty="0" smtClean="0">
                <a:solidFill>
                  <a:schemeClr val="tx1"/>
                </a:solidFill>
                <a:latin typeface="+mj-ea"/>
                <a:ea typeface="+mj-ea"/>
              </a:rPr>
              <a:t>（</a:t>
            </a:r>
            <a:r>
              <a:rPr lang="en-US" altLang="ja-JP" sz="2000" u="sng" dirty="0" smtClean="0">
                <a:solidFill>
                  <a:schemeClr val="tx1"/>
                </a:solidFill>
                <a:latin typeface="+mj-ea"/>
                <a:ea typeface="+mj-ea"/>
              </a:rPr>
              <a:t>2</a:t>
            </a:r>
            <a:r>
              <a:rPr lang="ja-JP" altLang="en-US" sz="2000" u="sng" dirty="0" smtClean="0">
                <a:solidFill>
                  <a:schemeClr val="tx1"/>
                </a:solidFill>
                <a:latin typeface="+mj-ea"/>
                <a:ea typeface="+mj-ea"/>
              </a:rPr>
              <a:t>）コーズ</a:t>
            </a:r>
            <a:r>
              <a:rPr lang="ja-JP" altLang="en-US" sz="2000" u="sng" dirty="0">
                <a:solidFill>
                  <a:schemeClr val="tx1"/>
                </a:solidFill>
                <a:latin typeface="+mj-ea"/>
                <a:ea typeface="+mj-ea"/>
              </a:rPr>
              <a:t>とブランドの適合度の高低が消費者の広告への態度、ブランドへの態度、企業への態度に影響を与えなかった</a:t>
            </a:r>
            <a:r>
              <a:rPr lang="ja-JP" altLang="en-US" sz="2000" u="sng" dirty="0" smtClean="0">
                <a:solidFill>
                  <a:schemeClr val="tx1"/>
                </a:solidFill>
                <a:latin typeface="+mj-ea"/>
                <a:ea typeface="+mj-ea"/>
              </a:rPr>
              <a:t>。</a:t>
            </a:r>
            <a:endParaRPr lang="ja-JP" altLang="en-US" sz="2000" u="sng" dirty="0">
              <a:solidFill>
                <a:schemeClr val="tx1"/>
              </a:solidFill>
              <a:latin typeface="+mj-ea"/>
              <a:ea typeface="+mj-ea"/>
            </a:endParaRPr>
          </a:p>
          <a:p>
            <a:pPr algn="ctr"/>
            <a:r>
              <a:rPr lang="ja-JP" altLang="en-US" sz="2000" dirty="0" smtClean="0">
                <a:solidFill>
                  <a:schemeClr val="tx1">
                    <a:lumMod val="50000"/>
                    <a:lumOff val="50000"/>
                  </a:schemeClr>
                </a:solidFill>
                <a:latin typeface="+mj-ea"/>
                <a:ea typeface="+mj-ea"/>
              </a:rPr>
              <a:t>（</a:t>
            </a:r>
            <a:r>
              <a:rPr lang="en-US" altLang="ja-JP" sz="2000" dirty="0" smtClean="0">
                <a:solidFill>
                  <a:schemeClr val="tx1">
                    <a:lumMod val="50000"/>
                    <a:lumOff val="50000"/>
                  </a:schemeClr>
                </a:solidFill>
                <a:latin typeface="+mj-ea"/>
                <a:ea typeface="+mj-ea"/>
              </a:rPr>
              <a:t>3</a:t>
            </a:r>
            <a:r>
              <a:rPr lang="ja-JP" altLang="en-US" sz="2000" dirty="0" smtClean="0">
                <a:solidFill>
                  <a:schemeClr val="tx1">
                    <a:lumMod val="50000"/>
                    <a:lumOff val="50000"/>
                  </a:schemeClr>
                </a:solidFill>
                <a:latin typeface="+mj-ea"/>
                <a:ea typeface="+mj-ea"/>
              </a:rPr>
              <a:t>）ブランド</a:t>
            </a:r>
            <a:r>
              <a:rPr lang="ja-JP" altLang="en-US" sz="2000" dirty="0">
                <a:solidFill>
                  <a:schemeClr val="tx1">
                    <a:lumMod val="50000"/>
                    <a:lumOff val="50000"/>
                  </a:schemeClr>
                </a:solidFill>
                <a:latin typeface="+mj-ea"/>
                <a:ea typeface="+mj-ea"/>
              </a:rPr>
              <a:t>意識の高い消費者はコーズとブランドの適合度が高いほど広告及びブランドへの態度が好意的であった。</a:t>
            </a:r>
          </a:p>
        </p:txBody>
      </p:sp>
      <p:sp>
        <p:nvSpPr>
          <p:cNvPr id="3" name="日付プレースホルダー 2"/>
          <p:cNvSpPr>
            <a:spLocks noGrp="1"/>
          </p:cNvSpPr>
          <p:nvPr>
            <p:ph type="dt" sz="half" idx="10"/>
          </p:nvPr>
        </p:nvSpPr>
        <p:spPr/>
        <p:txBody>
          <a:bodyPr/>
          <a:lstStyle/>
          <a:p>
            <a:fld id="{05606C52-52CB-412D-A728-3AF79A9E8874}" type="datetime1">
              <a:rPr kumimoji="1" lang="ja-JP" altLang="en-US" smtClean="0"/>
              <a:t>2015/12/19</a:t>
            </a:fld>
            <a:endParaRPr kumimoji="1" lang="ja-JP" altLang="en-US"/>
          </a:p>
        </p:txBody>
      </p:sp>
    </p:spTree>
    <p:extLst>
      <p:ext uri="{BB962C8B-B14F-4D97-AF65-F5344CB8AC3E}">
        <p14:creationId xmlns:p14="http://schemas.microsoft.com/office/powerpoint/2010/main" val="4055773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kumimoji="1" lang="ja-JP" altLang="en-US" sz="3600" dirty="0" smtClean="0"/>
              <a:t>研究のレビュー（３）</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21</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smtClean="0">
                <a:solidFill>
                  <a:schemeClr val="accent1"/>
                </a:solidFill>
                <a:latin typeface="+mj-ea"/>
                <a:ea typeface="+mj-ea"/>
              </a:rPr>
              <a:t>【</a:t>
            </a:r>
            <a:r>
              <a:rPr lang="en-US" altLang="ja-JP" sz="3200" dirty="0" err="1" smtClean="0">
                <a:solidFill>
                  <a:schemeClr val="accent1"/>
                </a:solidFill>
                <a:latin typeface="+mj-ea"/>
                <a:ea typeface="+mj-ea"/>
              </a:rPr>
              <a:t>Pracejus</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Olsen</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2004</a:t>
            </a:r>
            <a:r>
              <a:rPr lang="ja-JP" altLang="en-US" sz="3200" dirty="0" smtClean="0">
                <a:solidFill>
                  <a:schemeClr val="accent1"/>
                </a:solidFill>
                <a:latin typeface="+mj-ea"/>
                <a:ea typeface="+mj-ea"/>
              </a:rPr>
              <a:t>）</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1050" dirty="0" smtClean="0">
                <a:solidFill>
                  <a:schemeClr val="accent3">
                    <a:lumMod val="50000"/>
                  </a:schemeClr>
                </a:solidFill>
                <a:latin typeface="+mj-ea"/>
                <a:ea typeface="+mj-ea"/>
              </a:rPr>
              <a:t>　</a:t>
            </a:r>
            <a:endParaRPr lang="en-US" altLang="ja-JP" sz="1050" dirty="0" smtClean="0">
              <a:solidFill>
                <a:schemeClr val="accent3">
                  <a:lumMod val="50000"/>
                </a:schemeClr>
              </a:solidFill>
              <a:latin typeface="+mj-ea"/>
              <a:ea typeface="+mj-ea"/>
            </a:endParaRPr>
          </a:p>
          <a:p>
            <a:pPr marL="0" indent="0">
              <a:buNone/>
            </a:pPr>
            <a:r>
              <a:rPr lang="ja-JP" altLang="en-US" sz="2400" dirty="0" smtClean="0">
                <a:solidFill>
                  <a:schemeClr val="accent3">
                    <a:lumMod val="50000"/>
                  </a:schemeClr>
                </a:solidFill>
                <a:latin typeface="+mj-ea"/>
                <a:ea typeface="+mj-ea"/>
              </a:rPr>
              <a:t>娯楽</a:t>
            </a:r>
            <a:r>
              <a:rPr lang="ja-JP" altLang="en-US" sz="2400" dirty="0">
                <a:solidFill>
                  <a:schemeClr val="accent3">
                    <a:lumMod val="50000"/>
                  </a:schemeClr>
                </a:solidFill>
                <a:latin typeface="+mj-ea"/>
                <a:ea typeface="+mj-ea"/>
              </a:rPr>
              <a:t>のための消費の背景で、コーズ・ブランド適合度が消費者の選択に与える影響について調査した</a:t>
            </a:r>
            <a:r>
              <a:rPr lang="ja-JP" altLang="en-US" sz="2400" dirty="0" smtClean="0">
                <a:solidFill>
                  <a:schemeClr val="accent3">
                    <a:lumMod val="50000"/>
                  </a:schemeClr>
                </a:solidFill>
                <a:latin typeface="+mj-ea"/>
                <a:ea typeface="+mj-ea"/>
              </a:rPr>
              <a:t>研究</a:t>
            </a:r>
            <a:endParaRPr lang="en-US" altLang="ja-JP" sz="2400" dirty="0">
              <a:solidFill>
                <a:schemeClr val="accent3">
                  <a:lumMod val="50000"/>
                </a:schemeClr>
              </a:solidFill>
              <a:latin typeface="+mj-ea"/>
              <a:ea typeface="+mj-ea"/>
            </a:endParaRPr>
          </a:p>
        </p:txBody>
      </p:sp>
      <p:sp>
        <p:nvSpPr>
          <p:cNvPr id="6" name="角丸四角形 5"/>
          <p:cNvSpPr/>
          <p:nvPr/>
        </p:nvSpPr>
        <p:spPr>
          <a:xfrm>
            <a:off x="377776" y="3717032"/>
            <a:ext cx="8352928" cy="223224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accent1"/>
                </a:solidFill>
                <a:latin typeface="+mj-ea"/>
                <a:ea typeface="+mj-ea"/>
              </a:rPr>
              <a:t>結論</a:t>
            </a:r>
            <a:endParaRPr lang="en-US" altLang="ja-JP" sz="2400" dirty="0" smtClean="0">
              <a:solidFill>
                <a:schemeClr val="accent1"/>
              </a:solidFill>
              <a:latin typeface="+mj-ea"/>
              <a:ea typeface="+mj-ea"/>
            </a:endParaRPr>
          </a:p>
          <a:p>
            <a:pPr algn="ctr"/>
            <a:r>
              <a:rPr lang="ja-JP" altLang="en-US" sz="2400" u="sng" dirty="0" smtClean="0">
                <a:solidFill>
                  <a:schemeClr val="tx1"/>
                </a:solidFill>
                <a:latin typeface="+mj-ea"/>
                <a:ea typeface="+mj-ea"/>
              </a:rPr>
              <a:t>コーズとの適合度が高いほど、消費者は</a:t>
            </a:r>
            <a:endParaRPr lang="en-US" altLang="ja-JP" sz="2400" u="sng" dirty="0" smtClean="0">
              <a:solidFill>
                <a:schemeClr val="tx1"/>
              </a:solidFill>
              <a:latin typeface="+mj-ea"/>
              <a:ea typeface="+mj-ea"/>
            </a:endParaRPr>
          </a:p>
          <a:p>
            <a:pPr algn="ctr"/>
            <a:r>
              <a:rPr lang="ja-JP" altLang="en-US" sz="2400" u="sng" dirty="0" smtClean="0">
                <a:solidFill>
                  <a:schemeClr val="tx1"/>
                </a:solidFill>
                <a:latin typeface="+mj-ea"/>
                <a:ea typeface="+mj-ea"/>
              </a:rPr>
              <a:t>テーマ・パークやホテルへの態度が高くなる。</a:t>
            </a:r>
            <a:endParaRPr lang="en-US" altLang="ja-JP" sz="2400" u="sng" dirty="0" smtClean="0">
              <a:solidFill>
                <a:schemeClr val="tx1"/>
              </a:solidFill>
              <a:latin typeface="+mj-ea"/>
              <a:ea typeface="+mj-ea"/>
            </a:endParaRPr>
          </a:p>
          <a:p>
            <a:pPr algn="ctr"/>
            <a:r>
              <a:rPr lang="en-US" altLang="ja-JP" sz="2400" dirty="0" smtClean="0">
                <a:solidFill>
                  <a:schemeClr val="tx1"/>
                </a:solidFill>
                <a:latin typeface="+mj-ea"/>
                <a:ea typeface="+mj-ea"/>
              </a:rPr>
              <a:t>CRM</a:t>
            </a:r>
            <a:r>
              <a:rPr lang="ja-JP" altLang="en-US" sz="2400" dirty="0" smtClean="0">
                <a:solidFill>
                  <a:schemeClr val="tx1"/>
                </a:solidFill>
                <a:latin typeface="+mj-ea"/>
                <a:ea typeface="+mj-ea"/>
              </a:rPr>
              <a:t>研究の中で始めて適合度のプラスの影響を検証できた。</a:t>
            </a:r>
          </a:p>
          <a:p>
            <a:pPr algn="ctr"/>
            <a:endParaRPr lang="ja-JP" altLang="en-US" sz="2400" dirty="0">
              <a:solidFill>
                <a:schemeClr val="accent1"/>
              </a:solidFill>
              <a:latin typeface="+mj-ea"/>
              <a:ea typeface="+mj-ea"/>
            </a:endParaRPr>
          </a:p>
        </p:txBody>
      </p:sp>
      <p:sp>
        <p:nvSpPr>
          <p:cNvPr id="3" name="日付プレースホルダー 2"/>
          <p:cNvSpPr>
            <a:spLocks noGrp="1"/>
          </p:cNvSpPr>
          <p:nvPr>
            <p:ph type="dt" sz="half" idx="10"/>
          </p:nvPr>
        </p:nvSpPr>
        <p:spPr/>
        <p:txBody>
          <a:bodyPr/>
          <a:lstStyle/>
          <a:p>
            <a:fld id="{F2682293-1AC6-4D7A-A016-F8662FA8C984}" type="datetime1">
              <a:rPr kumimoji="1" lang="ja-JP" altLang="en-US" smtClean="0"/>
              <a:t>2015/12/19</a:t>
            </a:fld>
            <a:endParaRPr kumimoji="1" lang="ja-JP" altLang="en-US"/>
          </a:p>
        </p:txBody>
      </p:sp>
    </p:spTree>
    <p:extLst>
      <p:ext uri="{BB962C8B-B14F-4D97-AF65-F5344CB8AC3E}">
        <p14:creationId xmlns:p14="http://schemas.microsoft.com/office/powerpoint/2010/main" val="2368982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kumimoji="1" lang="ja-JP" altLang="en-US" sz="3600" dirty="0" smtClean="0"/>
              <a:t>研究のレビュー（４）</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22</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smtClean="0">
                <a:solidFill>
                  <a:schemeClr val="accent1"/>
                </a:solidFill>
                <a:latin typeface="+mj-ea"/>
                <a:ea typeface="+mj-ea"/>
              </a:rPr>
              <a:t>【Haas</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Peter</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2006</a:t>
            </a:r>
            <a:r>
              <a:rPr lang="ja-JP" altLang="en-US" sz="3200" dirty="0" smtClean="0">
                <a:solidFill>
                  <a:schemeClr val="accent1"/>
                </a:solidFill>
                <a:latin typeface="+mj-ea"/>
                <a:ea typeface="+mj-ea"/>
              </a:rPr>
              <a:t>）</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400" dirty="0" smtClean="0">
                <a:solidFill>
                  <a:schemeClr val="accent3">
                    <a:lumMod val="50000"/>
                  </a:schemeClr>
                </a:solidFill>
                <a:latin typeface="+mj-ea"/>
                <a:ea typeface="+mj-ea"/>
              </a:rPr>
              <a:t>　</a:t>
            </a:r>
            <a:endParaRPr lang="en-US" altLang="ja-JP" sz="400" dirty="0" smtClean="0">
              <a:solidFill>
                <a:schemeClr val="accent3">
                  <a:lumMod val="50000"/>
                </a:schemeClr>
              </a:solidFill>
              <a:latin typeface="+mj-ea"/>
              <a:ea typeface="+mj-ea"/>
            </a:endParaRPr>
          </a:p>
          <a:p>
            <a:pPr marL="0" indent="0">
              <a:buNone/>
            </a:pPr>
            <a:r>
              <a:rPr lang="ja-JP" altLang="en-US" sz="2400" dirty="0" smtClean="0">
                <a:solidFill>
                  <a:schemeClr val="accent3">
                    <a:lumMod val="50000"/>
                  </a:schemeClr>
                </a:solidFill>
                <a:latin typeface="+mj-ea"/>
                <a:ea typeface="+mj-ea"/>
              </a:rPr>
              <a:t>ブランドとの適合度の高いコーズを用いたほうが、低いコーズを用いるよりもブランドに対する好感が高まるという仮説を検証した研究</a:t>
            </a:r>
            <a:endParaRPr lang="ja-JP" altLang="en-US" sz="2400" dirty="0">
              <a:solidFill>
                <a:schemeClr val="accent3">
                  <a:lumMod val="50000"/>
                </a:schemeClr>
              </a:solidFill>
              <a:latin typeface="+mj-ea"/>
              <a:ea typeface="+mj-ea"/>
            </a:endParaRPr>
          </a:p>
          <a:p>
            <a:endParaRPr kumimoji="1" lang="ja-JP" altLang="en-US" sz="2800" dirty="0">
              <a:latin typeface="+mj-ea"/>
              <a:ea typeface="+mj-ea"/>
            </a:endParaRPr>
          </a:p>
        </p:txBody>
      </p:sp>
      <p:sp>
        <p:nvSpPr>
          <p:cNvPr id="6" name="角丸四角形 5"/>
          <p:cNvSpPr/>
          <p:nvPr/>
        </p:nvSpPr>
        <p:spPr>
          <a:xfrm>
            <a:off x="395536" y="3789040"/>
            <a:ext cx="8352928" cy="201622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accent1"/>
                </a:solidFill>
                <a:latin typeface="+mj-ea"/>
                <a:ea typeface="+mj-ea"/>
              </a:rPr>
              <a:t>結論</a:t>
            </a:r>
            <a:endParaRPr lang="en-US" altLang="ja-JP" sz="2400" dirty="0" smtClean="0">
              <a:solidFill>
                <a:schemeClr val="accent1"/>
              </a:solidFill>
              <a:latin typeface="+mj-ea"/>
              <a:ea typeface="+mj-ea"/>
            </a:endParaRPr>
          </a:p>
          <a:p>
            <a:pPr algn="ctr"/>
            <a:r>
              <a:rPr lang="ja-JP" altLang="en-US" sz="2400" u="sng" dirty="0" smtClean="0">
                <a:solidFill>
                  <a:schemeClr val="tx1"/>
                </a:solidFill>
                <a:latin typeface="+mj-ea"/>
                <a:ea typeface="+mj-ea"/>
              </a:rPr>
              <a:t>ブランドとの適合度の高いコーズの方が、低いものよりもブランドに対する態度が良い</a:t>
            </a:r>
            <a:r>
              <a:rPr lang="ja-JP" altLang="en-US" sz="2400" dirty="0" smtClean="0">
                <a:solidFill>
                  <a:schemeClr val="tx1"/>
                </a:solidFill>
                <a:latin typeface="+mj-ea"/>
                <a:ea typeface="+mj-ea"/>
              </a:rPr>
              <a:t>という結果が出た。</a:t>
            </a:r>
            <a:endParaRPr lang="ja-JP" altLang="en-US" sz="2400" dirty="0">
              <a:solidFill>
                <a:schemeClr val="accent1"/>
              </a:solidFill>
              <a:latin typeface="+mj-ea"/>
              <a:ea typeface="+mj-ea"/>
            </a:endParaRPr>
          </a:p>
        </p:txBody>
      </p:sp>
      <p:sp>
        <p:nvSpPr>
          <p:cNvPr id="3" name="日付プレースホルダー 2"/>
          <p:cNvSpPr>
            <a:spLocks noGrp="1"/>
          </p:cNvSpPr>
          <p:nvPr>
            <p:ph type="dt" sz="half" idx="10"/>
          </p:nvPr>
        </p:nvSpPr>
        <p:spPr/>
        <p:txBody>
          <a:bodyPr/>
          <a:lstStyle/>
          <a:p>
            <a:fld id="{824A4FF3-AD88-46CC-9084-8D33C2EE41CD}" type="datetime1">
              <a:rPr kumimoji="1" lang="ja-JP" altLang="en-US" smtClean="0"/>
              <a:t>2015/12/19</a:t>
            </a:fld>
            <a:endParaRPr kumimoji="1" lang="ja-JP" altLang="en-US"/>
          </a:p>
        </p:txBody>
      </p:sp>
    </p:spTree>
    <p:extLst>
      <p:ext uri="{BB962C8B-B14F-4D97-AF65-F5344CB8AC3E}">
        <p14:creationId xmlns:p14="http://schemas.microsoft.com/office/powerpoint/2010/main" val="11977158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先行研究のレビューまとめ</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23</a:t>
            </a:fld>
            <a:endParaRPr kumimoji="1" lang="ja-JP" altLang="en-US"/>
          </a:p>
        </p:txBody>
      </p:sp>
      <p:sp>
        <p:nvSpPr>
          <p:cNvPr id="8" name="角丸四角形 7"/>
          <p:cNvSpPr/>
          <p:nvPr/>
        </p:nvSpPr>
        <p:spPr>
          <a:xfrm>
            <a:off x="755577" y="1635579"/>
            <a:ext cx="7848871" cy="1649405"/>
          </a:xfrm>
          <a:prstGeom prst="roundRect">
            <a:avLst/>
          </a:prstGeom>
          <a:solidFill>
            <a:srgbClr val="FFFFFF">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400" u="sng" dirty="0" smtClean="0">
              <a:solidFill>
                <a:schemeClr val="tx1"/>
              </a:solidFill>
              <a:latin typeface="+mj-ea"/>
              <a:ea typeface="+mj-ea"/>
            </a:endParaRPr>
          </a:p>
          <a:p>
            <a:pPr algn="ctr"/>
            <a:r>
              <a:rPr lang="ja-JP" altLang="en-US" sz="2400" u="sng" dirty="0" smtClean="0">
                <a:solidFill>
                  <a:schemeClr val="tx1"/>
                </a:solidFill>
                <a:latin typeface="+mj-ea"/>
                <a:ea typeface="+mj-ea"/>
              </a:rPr>
              <a:t>コーズ</a:t>
            </a:r>
            <a:r>
              <a:rPr lang="ja-JP" altLang="en-US" sz="2400" u="sng" dirty="0">
                <a:solidFill>
                  <a:schemeClr val="tx1"/>
                </a:solidFill>
                <a:latin typeface="+mj-ea"/>
                <a:ea typeface="+mj-ea"/>
              </a:rPr>
              <a:t>とブランドの適合度は消費者の企業への態度、</a:t>
            </a:r>
            <a:endParaRPr lang="en-US" altLang="ja-JP" sz="2400" u="sng" dirty="0">
              <a:solidFill>
                <a:schemeClr val="tx1"/>
              </a:solidFill>
              <a:latin typeface="+mj-ea"/>
              <a:ea typeface="+mj-ea"/>
            </a:endParaRPr>
          </a:p>
          <a:p>
            <a:pPr algn="ctr"/>
            <a:r>
              <a:rPr lang="ja-JP" altLang="en-US" sz="2400" u="sng" dirty="0">
                <a:solidFill>
                  <a:schemeClr val="tx1"/>
                </a:solidFill>
                <a:latin typeface="+mj-ea"/>
                <a:ea typeface="+mj-ea"/>
              </a:rPr>
              <a:t>ブランドへの態度、購買意図への影響は見られなかった</a:t>
            </a:r>
          </a:p>
          <a:p>
            <a:pPr algn="r"/>
            <a:r>
              <a:rPr lang="en-US" altLang="ja-JP" sz="2400" dirty="0" smtClean="0">
                <a:solidFill>
                  <a:schemeClr val="accent1"/>
                </a:solidFill>
                <a:latin typeface="+mj-ea"/>
                <a:ea typeface="+mj-ea"/>
              </a:rPr>
              <a:t>Lafferty</a:t>
            </a:r>
            <a:r>
              <a:rPr lang="ja-JP" altLang="en-US" sz="2400" dirty="0">
                <a:solidFill>
                  <a:schemeClr val="accent1"/>
                </a:solidFill>
                <a:latin typeface="+mj-ea"/>
                <a:ea typeface="+mj-ea"/>
              </a:rPr>
              <a:t>（</a:t>
            </a:r>
            <a:r>
              <a:rPr lang="en-US" altLang="ja-JP" sz="2400" dirty="0">
                <a:solidFill>
                  <a:schemeClr val="accent1"/>
                </a:solidFill>
                <a:latin typeface="+mj-ea"/>
                <a:ea typeface="+mj-ea"/>
              </a:rPr>
              <a:t>2009</a:t>
            </a:r>
            <a:r>
              <a:rPr lang="ja-JP" altLang="en-US" sz="2400" dirty="0">
                <a:solidFill>
                  <a:schemeClr val="accent1"/>
                </a:solidFill>
                <a:latin typeface="+mj-ea"/>
                <a:ea typeface="+mj-ea"/>
              </a:rPr>
              <a:t>）</a:t>
            </a:r>
            <a:r>
              <a:rPr lang="en-US" altLang="ja-JP" sz="2400" dirty="0">
                <a:solidFill>
                  <a:schemeClr val="accent1"/>
                </a:solidFill>
                <a:latin typeface="+mj-ea"/>
                <a:ea typeface="+mj-ea"/>
              </a:rPr>
              <a:t>, </a:t>
            </a:r>
            <a:r>
              <a:rPr lang="en-US" altLang="ja-JP" sz="2400" dirty="0" smtClean="0">
                <a:solidFill>
                  <a:schemeClr val="accent1"/>
                </a:solidFill>
                <a:latin typeface="+mj-ea"/>
                <a:ea typeface="+mj-ea"/>
              </a:rPr>
              <a:t>Nan</a:t>
            </a:r>
            <a:r>
              <a:rPr lang="ja-JP" altLang="en-US" sz="2400" dirty="0" smtClean="0">
                <a:solidFill>
                  <a:schemeClr val="accent1"/>
                </a:solidFill>
                <a:latin typeface="+mj-ea"/>
                <a:ea typeface="+mj-ea"/>
              </a:rPr>
              <a:t>＆</a:t>
            </a:r>
            <a:r>
              <a:rPr lang="en-US" altLang="ja-JP" sz="2400" dirty="0" err="1" smtClean="0">
                <a:solidFill>
                  <a:schemeClr val="accent1"/>
                </a:solidFill>
                <a:latin typeface="+mj-ea"/>
                <a:ea typeface="+mj-ea"/>
              </a:rPr>
              <a:t>Heo</a:t>
            </a:r>
            <a:r>
              <a:rPr lang="ja-JP" altLang="en-US" sz="2400" dirty="0">
                <a:solidFill>
                  <a:schemeClr val="accent1"/>
                </a:solidFill>
                <a:latin typeface="+mj-ea"/>
                <a:ea typeface="+mj-ea"/>
              </a:rPr>
              <a:t>（</a:t>
            </a:r>
            <a:r>
              <a:rPr lang="en-US" altLang="ja-JP" sz="2400" dirty="0">
                <a:solidFill>
                  <a:schemeClr val="accent1"/>
                </a:solidFill>
                <a:latin typeface="+mj-ea"/>
                <a:ea typeface="+mj-ea"/>
              </a:rPr>
              <a:t>2007</a:t>
            </a:r>
            <a:r>
              <a:rPr lang="ja-JP" altLang="en-US" sz="2400" dirty="0" smtClean="0">
                <a:solidFill>
                  <a:schemeClr val="accent1"/>
                </a:solidFill>
                <a:latin typeface="+mj-ea"/>
                <a:ea typeface="+mj-ea"/>
              </a:rPr>
              <a:t>）</a:t>
            </a:r>
            <a:endParaRPr lang="en-US" altLang="ja-JP" sz="2400" dirty="0">
              <a:solidFill>
                <a:schemeClr val="accent1"/>
              </a:solidFill>
              <a:latin typeface="+mj-ea"/>
              <a:ea typeface="+mj-ea"/>
            </a:endParaRPr>
          </a:p>
        </p:txBody>
      </p:sp>
      <p:sp>
        <p:nvSpPr>
          <p:cNvPr id="9" name="片側の 2 つの角を丸めた四角形 8"/>
          <p:cNvSpPr/>
          <p:nvPr/>
        </p:nvSpPr>
        <p:spPr>
          <a:xfrm>
            <a:off x="755576" y="1635581"/>
            <a:ext cx="7848871" cy="425267"/>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latin typeface="+mj-ea"/>
                <a:ea typeface="+mj-ea"/>
              </a:rPr>
              <a:t>先行研究のレビュー（１）（２）より</a:t>
            </a:r>
            <a:endParaRPr kumimoji="1" lang="ja-JP" altLang="en-US" sz="2400" dirty="0">
              <a:latin typeface="+mj-ea"/>
              <a:ea typeface="+mj-ea"/>
            </a:endParaRPr>
          </a:p>
        </p:txBody>
      </p:sp>
      <p:sp>
        <p:nvSpPr>
          <p:cNvPr id="13" name="角丸四角形 12"/>
          <p:cNvSpPr/>
          <p:nvPr/>
        </p:nvSpPr>
        <p:spPr>
          <a:xfrm>
            <a:off x="755577" y="3481328"/>
            <a:ext cx="7848871" cy="1649405"/>
          </a:xfrm>
          <a:prstGeom prst="roundRect">
            <a:avLst/>
          </a:prstGeom>
          <a:solidFill>
            <a:srgbClr val="FFFFFF">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400" u="sng" dirty="0" smtClean="0">
              <a:solidFill>
                <a:schemeClr val="tx1"/>
              </a:solidFill>
              <a:latin typeface="+mj-ea"/>
              <a:ea typeface="+mj-ea"/>
            </a:endParaRPr>
          </a:p>
          <a:p>
            <a:pPr algn="ctr"/>
            <a:r>
              <a:rPr lang="ja-JP" altLang="en-US" sz="2400" u="sng" dirty="0" smtClean="0">
                <a:solidFill>
                  <a:schemeClr val="tx1"/>
                </a:solidFill>
                <a:latin typeface="+mj-ea"/>
                <a:ea typeface="+mj-ea"/>
              </a:rPr>
              <a:t>コーズ</a:t>
            </a:r>
            <a:r>
              <a:rPr lang="ja-JP" altLang="en-US" sz="2400" u="sng" dirty="0">
                <a:solidFill>
                  <a:schemeClr val="tx1"/>
                </a:solidFill>
                <a:latin typeface="+mj-ea"/>
                <a:ea typeface="+mj-ea"/>
              </a:rPr>
              <a:t>とブランドの適合度は消費者</a:t>
            </a:r>
            <a:r>
              <a:rPr lang="ja-JP" altLang="en-US" sz="2400" u="sng" dirty="0" smtClean="0">
                <a:solidFill>
                  <a:schemeClr val="tx1"/>
                </a:solidFill>
                <a:latin typeface="+mj-ea"/>
                <a:ea typeface="+mj-ea"/>
              </a:rPr>
              <a:t>のブランド</a:t>
            </a:r>
            <a:r>
              <a:rPr lang="ja-JP" altLang="en-US" sz="2400" u="sng" dirty="0">
                <a:solidFill>
                  <a:schemeClr val="tx1"/>
                </a:solidFill>
                <a:latin typeface="+mj-ea"/>
                <a:ea typeface="+mj-ea"/>
              </a:rPr>
              <a:t>への</a:t>
            </a:r>
            <a:r>
              <a:rPr lang="ja-JP" altLang="en-US" sz="2400" u="sng" dirty="0" smtClean="0">
                <a:solidFill>
                  <a:schemeClr val="tx1"/>
                </a:solidFill>
                <a:latin typeface="+mj-ea"/>
                <a:ea typeface="+mj-ea"/>
              </a:rPr>
              <a:t>態度に影響を及ぼしている</a:t>
            </a:r>
            <a:endParaRPr lang="en-US" altLang="ja-JP" sz="2400" u="sng" dirty="0" smtClean="0">
              <a:solidFill>
                <a:schemeClr val="tx1"/>
              </a:solidFill>
              <a:latin typeface="+mj-ea"/>
              <a:ea typeface="+mj-ea"/>
            </a:endParaRPr>
          </a:p>
          <a:p>
            <a:pPr algn="r"/>
            <a:r>
              <a:rPr lang="en-US" altLang="ja-JP" sz="2400" dirty="0" err="1" smtClean="0">
                <a:solidFill>
                  <a:schemeClr val="accent1"/>
                </a:solidFill>
                <a:latin typeface="+mj-ea"/>
                <a:ea typeface="+mj-ea"/>
              </a:rPr>
              <a:t>Pracejus</a:t>
            </a:r>
            <a:r>
              <a:rPr lang="ja-JP" altLang="en-US" sz="2400" dirty="0">
                <a:solidFill>
                  <a:schemeClr val="accent1"/>
                </a:solidFill>
                <a:latin typeface="+mj-ea"/>
                <a:ea typeface="+mj-ea"/>
              </a:rPr>
              <a:t>＆</a:t>
            </a:r>
            <a:r>
              <a:rPr lang="en-US" altLang="ja-JP" sz="2400" dirty="0" smtClean="0">
                <a:solidFill>
                  <a:schemeClr val="accent1"/>
                </a:solidFill>
                <a:latin typeface="+mj-ea"/>
                <a:ea typeface="+mj-ea"/>
              </a:rPr>
              <a:t>Olsen</a:t>
            </a:r>
            <a:r>
              <a:rPr lang="ja-JP" altLang="en-US" sz="2400" dirty="0" smtClean="0">
                <a:solidFill>
                  <a:schemeClr val="accent1"/>
                </a:solidFill>
                <a:latin typeface="+mj-ea"/>
                <a:ea typeface="+mj-ea"/>
              </a:rPr>
              <a:t>（</a:t>
            </a:r>
            <a:r>
              <a:rPr lang="en-US" altLang="ja-JP" sz="2400" dirty="0" smtClean="0">
                <a:solidFill>
                  <a:schemeClr val="accent1"/>
                </a:solidFill>
                <a:latin typeface="+mj-ea"/>
                <a:ea typeface="+mj-ea"/>
              </a:rPr>
              <a:t>2004</a:t>
            </a:r>
            <a:r>
              <a:rPr lang="ja-JP" altLang="en-US" sz="2400" dirty="0" smtClean="0">
                <a:solidFill>
                  <a:schemeClr val="accent1"/>
                </a:solidFill>
                <a:latin typeface="+mj-ea"/>
                <a:ea typeface="+mj-ea"/>
              </a:rPr>
              <a:t>）</a:t>
            </a:r>
            <a:r>
              <a:rPr lang="en-US" altLang="ja-JP" sz="2400" dirty="0">
                <a:solidFill>
                  <a:schemeClr val="accent1"/>
                </a:solidFill>
                <a:latin typeface="+mj-ea"/>
                <a:ea typeface="+mj-ea"/>
              </a:rPr>
              <a:t>, </a:t>
            </a:r>
            <a:r>
              <a:rPr lang="en-US" altLang="ja-JP" sz="2400" dirty="0" smtClean="0">
                <a:solidFill>
                  <a:schemeClr val="accent1"/>
                </a:solidFill>
                <a:latin typeface="+mj-ea"/>
                <a:ea typeface="+mj-ea"/>
              </a:rPr>
              <a:t>Haas</a:t>
            </a:r>
            <a:r>
              <a:rPr lang="ja-JP" altLang="en-US" sz="2400" dirty="0" smtClean="0">
                <a:solidFill>
                  <a:schemeClr val="accent1"/>
                </a:solidFill>
                <a:latin typeface="+mj-ea"/>
                <a:ea typeface="+mj-ea"/>
              </a:rPr>
              <a:t>＆</a:t>
            </a:r>
            <a:r>
              <a:rPr lang="en-US" altLang="ja-JP" sz="2400" dirty="0" smtClean="0">
                <a:solidFill>
                  <a:schemeClr val="accent1"/>
                </a:solidFill>
                <a:latin typeface="+mj-ea"/>
                <a:ea typeface="+mj-ea"/>
              </a:rPr>
              <a:t>Peter</a:t>
            </a:r>
            <a:r>
              <a:rPr lang="ja-JP" altLang="en-US" sz="2400" dirty="0" smtClean="0">
                <a:solidFill>
                  <a:schemeClr val="accent1"/>
                </a:solidFill>
                <a:latin typeface="+mj-ea"/>
                <a:ea typeface="+mj-ea"/>
              </a:rPr>
              <a:t>（</a:t>
            </a:r>
            <a:r>
              <a:rPr lang="en-US" altLang="ja-JP" sz="2400" dirty="0" smtClean="0">
                <a:solidFill>
                  <a:schemeClr val="accent1"/>
                </a:solidFill>
                <a:latin typeface="+mj-ea"/>
                <a:ea typeface="+mj-ea"/>
              </a:rPr>
              <a:t>2006</a:t>
            </a:r>
            <a:r>
              <a:rPr lang="ja-JP" altLang="en-US" sz="2400" dirty="0" smtClean="0">
                <a:solidFill>
                  <a:schemeClr val="accent1"/>
                </a:solidFill>
                <a:latin typeface="+mj-ea"/>
                <a:ea typeface="+mj-ea"/>
              </a:rPr>
              <a:t>）</a:t>
            </a:r>
            <a:endParaRPr lang="en-US" altLang="ja-JP" sz="2400" dirty="0">
              <a:solidFill>
                <a:schemeClr val="accent1"/>
              </a:solidFill>
              <a:latin typeface="+mj-ea"/>
              <a:ea typeface="+mj-ea"/>
            </a:endParaRPr>
          </a:p>
        </p:txBody>
      </p:sp>
      <p:sp>
        <p:nvSpPr>
          <p:cNvPr id="14" name="片側の 2 つの角を丸めた四角形 13"/>
          <p:cNvSpPr/>
          <p:nvPr/>
        </p:nvSpPr>
        <p:spPr>
          <a:xfrm>
            <a:off x="755576" y="3481330"/>
            <a:ext cx="7848871" cy="425267"/>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latin typeface="+mj-ea"/>
                <a:ea typeface="+mj-ea"/>
              </a:rPr>
              <a:t>先行研究のレビュー（３）（４）より</a:t>
            </a:r>
            <a:endParaRPr kumimoji="1" lang="ja-JP" altLang="en-US" sz="2400" dirty="0">
              <a:latin typeface="+mj-ea"/>
              <a:ea typeface="+mj-ea"/>
            </a:endParaRPr>
          </a:p>
        </p:txBody>
      </p:sp>
      <p:sp>
        <p:nvSpPr>
          <p:cNvPr id="15" name="星 32 14"/>
          <p:cNvSpPr/>
          <p:nvPr/>
        </p:nvSpPr>
        <p:spPr>
          <a:xfrm>
            <a:off x="1619672" y="5411152"/>
            <a:ext cx="5760640" cy="1186200"/>
          </a:xfrm>
          <a:prstGeom prst="star32">
            <a:avLst>
              <a:gd name="adj" fmla="val 382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latin typeface="+mj-ea"/>
                <a:ea typeface="+mj-ea"/>
              </a:rPr>
              <a:t>矛盾が生じる</a:t>
            </a:r>
            <a:endParaRPr kumimoji="1" lang="ja-JP" altLang="en-US" sz="3200" dirty="0">
              <a:latin typeface="+mj-ea"/>
              <a:ea typeface="+mj-ea"/>
            </a:endParaRPr>
          </a:p>
        </p:txBody>
      </p:sp>
      <p:sp>
        <p:nvSpPr>
          <p:cNvPr id="4" name="日付プレースホルダー 3"/>
          <p:cNvSpPr>
            <a:spLocks noGrp="1"/>
          </p:cNvSpPr>
          <p:nvPr>
            <p:ph type="dt" sz="half" idx="10"/>
          </p:nvPr>
        </p:nvSpPr>
        <p:spPr/>
        <p:txBody>
          <a:bodyPr/>
          <a:lstStyle/>
          <a:p>
            <a:fld id="{90BF9A34-F945-4EB7-93C6-E8BF6F12A0C3}" type="datetime1">
              <a:rPr kumimoji="1" lang="ja-JP" altLang="en-US" smtClean="0"/>
              <a:t>2015/12/19</a:t>
            </a:fld>
            <a:endParaRPr kumimoji="1" lang="ja-JP" altLang="en-US"/>
          </a:p>
        </p:txBody>
      </p:sp>
    </p:spTree>
    <p:extLst>
      <p:ext uri="{BB962C8B-B14F-4D97-AF65-F5344CB8AC3E}">
        <p14:creationId xmlns:p14="http://schemas.microsoft.com/office/powerpoint/2010/main" val="20047801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24</a:t>
            </a:fld>
            <a:endParaRPr kumimoji="1" lang="ja-JP" altLang="en-US"/>
          </a:p>
        </p:txBody>
      </p:sp>
      <p:sp>
        <p:nvSpPr>
          <p:cNvPr id="5" name="角丸四角形 4"/>
          <p:cNvSpPr/>
          <p:nvPr/>
        </p:nvSpPr>
        <p:spPr>
          <a:xfrm>
            <a:off x="755576" y="2010688"/>
            <a:ext cx="7593984" cy="37444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latin typeface="+mj-ea"/>
                <a:ea typeface="+mj-ea"/>
              </a:rPr>
              <a:t>コーズとブランドの適合度は消費者のブランドへの態度に影響を及ぼして</a:t>
            </a:r>
            <a:r>
              <a:rPr lang="ja-JP" altLang="en-US" sz="2800" dirty="0" smtClean="0">
                <a:latin typeface="+mj-ea"/>
                <a:ea typeface="+mj-ea"/>
              </a:rPr>
              <a:t>いるのだろうか</a:t>
            </a:r>
            <a:endParaRPr lang="ja-JP" altLang="en-US" sz="2800" dirty="0">
              <a:latin typeface="+mj-ea"/>
              <a:ea typeface="+mj-ea"/>
            </a:endParaRPr>
          </a:p>
        </p:txBody>
      </p:sp>
      <p:sp>
        <p:nvSpPr>
          <p:cNvPr id="4" name="日付プレースホルダー 3"/>
          <p:cNvSpPr>
            <a:spLocks noGrp="1"/>
          </p:cNvSpPr>
          <p:nvPr>
            <p:ph type="dt" sz="half" idx="10"/>
          </p:nvPr>
        </p:nvSpPr>
        <p:spPr/>
        <p:txBody>
          <a:bodyPr/>
          <a:lstStyle/>
          <a:p>
            <a:fld id="{1F42F8D6-E591-4CE9-830F-A490D0A36116}" type="datetime1">
              <a:rPr kumimoji="1" lang="ja-JP" altLang="en-US" smtClean="0"/>
              <a:t>2015/12/19</a:t>
            </a:fld>
            <a:endParaRPr kumimoji="1" lang="ja-JP" altLang="en-US"/>
          </a:p>
        </p:txBody>
      </p:sp>
    </p:spTree>
    <p:extLst>
      <p:ext uri="{BB962C8B-B14F-4D97-AF65-F5344CB8AC3E}">
        <p14:creationId xmlns:p14="http://schemas.microsoft.com/office/powerpoint/2010/main" val="2287201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ＭＳ Ｐゴシック"/>
                <a:ea typeface="ＭＳ Ｐゴシック"/>
              </a:rPr>
              <a:t>予備調査</a:t>
            </a:r>
            <a:endParaRPr kumimoji="1" lang="ja-JP" altLang="en-US" dirty="0">
              <a:latin typeface="ＭＳ Ｐゴシック"/>
              <a:ea typeface="ＭＳ Ｐゴシック"/>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25</a:t>
            </a:fld>
            <a:endParaRPr kumimoji="1" lang="ja-JP" altLang="en-US"/>
          </a:p>
        </p:txBody>
      </p:sp>
      <p:sp>
        <p:nvSpPr>
          <p:cNvPr id="4" name="コンテンツ プレースホルダー 3"/>
          <p:cNvSpPr>
            <a:spLocks noGrp="1"/>
          </p:cNvSpPr>
          <p:nvPr>
            <p:ph sz="quarter" idx="1"/>
          </p:nvPr>
        </p:nvSpPr>
        <p:spPr/>
        <p:txBody>
          <a:bodyPr vert="horz" anchor="t">
            <a:normAutofit/>
          </a:bodyPr>
          <a:lstStyle/>
          <a:p>
            <a:endParaRPr kumimoji="1" lang="ja-JP" altLang="en-US" sz="2800" dirty="0">
              <a:latin typeface="ＭＳ Ｐ明朝"/>
              <a:ea typeface="ＭＳ Ｐ明朝"/>
            </a:endParaRPr>
          </a:p>
          <a:p>
            <a:r>
              <a:rPr kumimoji="1" lang="ja-JP" altLang="en-US" sz="2400" dirty="0">
                <a:latin typeface="+mj-ea"/>
                <a:ea typeface="+mj-ea"/>
              </a:rPr>
              <a:t>コーズブランド適合度が消費者のブランドへの態度に影響を及ぼすかどうか確かめるため</a:t>
            </a:r>
            <a:r>
              <a:rPr kumimoji="1" lang="ja-JP" altLang="en-US" sz="2400" dirty="0" smtClean="0">
                <a:latin typeface="+mj-ea"/>
                <a:ea typeface="+mj-ea"/>
              </a:rPr>
              <a:t>、先行研究で用いられた尺度</a:t>
            </a:r>
            <a:r>
              <a:rPr kumimoji="1" lang="ja-JP" altLang="en-US" sz="2400" dirty="0">
                <a:latin typeface="+mj-ea"/>
                <a:ea typeface="+mj-ea"/>
              </a:rPr>
              <a:t>を参考に、事例の商品を用いて事前調査を行う。</a:t>
            </a:r>
          </a:p>
          <a:p>
            <a:pPr marL="0" indent="0">
              <a:buNone/>
            </a:pPr>
            <a:endParaRPr kumimoji="1" lang="ja-JP" altLang="en-US" sz="2800" dirty="0">
              <a:latin typeface="ＭＳ Ｐ明朝"/>
              <a:ea typeface="ＭＳ Ｐ明朝"/>
            </a:endParaRPr>
          </a:p>
        </p:txBody>
      </p:sp>
      <p:sp>
        <p:nvSpPr>
          <p:cNvPr id="5" name="日付プレースホルダー 4"/>
          <p:cNvSpPr>
            <a:spLocks noGrp="1"/>
          </p:cNvSpPr>
          <p:nvPr>
            <p:ph type="dt" sz="half" idx="10"/>
          </p:nvPr>
        </p:nvSpPr>
        <p:spPr/>
        <p:txBody>
          <a:bodyPr/>
          <a:lstStyle/>
          <a:p>
            <a:fld id="{B5CC4AEE-3828-41A0-A381-350E3C12FCAE}" type="datetime1">
              <a:rPr kumimoji="1" lang="ja-JP" altLang="en-US" smtClean="0"/>
              <a:t>2015/12/19</a:t>
            </a:fld>
            <a:endParaRPr kumimoji="1" lang="ja-JP" altLang="en-US"/>
          </a:p>
        </p:txBody>
      </p:sp>
    </p:spTree>
    <p:extLst>
      <p:ext uri="{BB962C8B-B14F-4D97-AF65-F5344CB8AC3E}">
        <p14:creationId xmlns:p14="http://schemas.microsoft.com/office/powerpoint/2010/main" val="33791862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右矢印 5"/>
          <p:cNvSpPr/>
          <p:nvPr/>
        </p:nvSpPr>
        <p:spPr>
          <a:xfrm>
            <a:off x="611560" y="4293096"/>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51520" y="1484784"/>
            <a:ext cx="8424936" cy="208823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a:latin typeface="ＭＳ Ｐゴシック"/>
                <a:ea typeface="ＭＳ Ｐゴシック"/>
              </a:rPr>
              <a:t>コーズブランド適合度の尺度</a:t>
            </a: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26</a:t>
            </a:fld>
            <a:endParaRPr kumimoji="1" lang="ja-JP" altLang="en-US"/>
          </a:p>
        </p:txBody>
      </p:sp>
      <p:sp>
        <p:nvSpPr>
          <p:cNvPr id="4" name="コンテンツ プレースホルダー 3"/>
          <p:cNvSpPr>
            <a:spLocks noGrp="1"/>
          </p:cNvSpPr>
          <p:nvPr>
            <p:ph sz="quarter" idx="1"/>
          </p:nvPr>
        </p:nvSpPr>
        <p:spPr>
          <a:xfrm>
            <a:off x="251520" y="1601552"/>
            <a:ext cx="8568952" cy="4663008"/>
          </a:xfrm>
        </p:spPr>
        <p:txBody>
          <a:bodyPr vert="horz" anchor="t">
            <a:normAutofit fontScale="92500" lnSpcReduction="10000"/>
          </a:bodyPr>
          <a:lstStyle/>
          <a:p>
            <a:pPr marL="0" indent="0">
              <a:buNone/>
            </a:pPr>
            <a:r>
              <a:rPr kumimoji="1" lang="ja-JP" altLang="en-US" u="sng" dirty="0">
                <a:latin typeface="+mj-ea"/>
                <a:ea typeface="+mj-ea"/>
              </a:rPr>
              <a:t>Lafferty(2009)の事前調査</a:t>
            </a:r>
          </a:p>
          <a:p>
            <a:pPr marL="0" indent="0">
              <a:buNone/>
            </a:pPr>
            <a:r>
              <a:rPr kumimoji="1" lang="en-US" altLang="ja-JP" sz="1900" dirty="0">
                <a:latin typeface="+mj-ea"/>
                <a:ea typeface="+mj-ea"/>
              </a:rPr>
              <a:t>14</a:t>
            </a:r>
            <a:r>
              <a:rPr kumimoji="1" lang="ja-JP" altLang="en-US" sz="1900" dirty="0">
                <a:latin typeface="+mj-ea"/>
                <a:ea typeface="+mj-ea"/>
              </a:rPr>
              <a:t>個のコーズリストを用意。そのコーズとシャンプーが適合していると思いますか</a:t>
            </a:r>
            <a:r>
              <a:rPr kumimoji="1" lang="ja-JP" altLang="en-US" sz="1900" dirty="0" smtClean="0">
                <a:latin typeface="+mj-ea"/>
                <a:ea typeface="+mj-ea"/>
              </a:rPr>
              <a:t>？</a:t>
            </a:r>
            <a:endParaRPr kumimoji="1" lang="en-US" altLang="ja-JP" sz="1900" dirty="0" smtClean="0">
              <a:latin typeface="+mj-ea"/>
              <a:ea typeface="+mj-ea"/>
            </a:endParaRPr>
          </a:p>
          <a:p>
            <a:pPr marL="0" indent="0">
              <a:buNone/>
            </a:pPr>
            <a:r>
              <a:rPr kumimoji="1" lang="ja-JP" altLang="en-US" sz="1900" dirty="0" smtClean="0">
                <a:latin typeface="+mj-ea"/>
                <a:ea typeface="+mj-ea"/>
              </a:rPr>
              <a:t>と</a:t>
            </a:r>
            <a:r>
              <a:rPr kumimoji="1" lang="ja-JP" altLang="en-US" sz="1900" dirty="0">
                <a:latin typeface="+mj-ea"/>
                <a:ea typeface="+mj-ea"/>
              </a:rPr>
              <a:t>いうアンケートに</a:t>
            </a:r>
            <a:r>
              <a:rPr kumimoji="1" lang="ja-JP" altLang="en-US" sz="1900" dirty="0" smtClean="0">
                <a:latin typeface="+mj-ea"/>
                <a:ea typeface="+mj-ea"/>
              </a:rPr>
              <a:t>、</a:t>
            </a:r>
            <a:r>
              <a:rPr kumimoji="1" lang="ja-JP" altLang="en-US" sz="1900" b="1" u="sng" dirty="0" smtClean="0">
                <a:latin typeface="+mj-ea"/>
                <a:ea typeface="+mj-ea"/>
              </a:rPr>
              <a:t>「適合</a:t>
            </a:r>
            <a:r>
              <a:rPr kumimoji="1" lang="ja-JP" altLang="en-US" sz="1900" b="1" u="sng" dirty="0">
                <a:latin typeface="+mj-ea"/>
                <a:ea typeface="+mj-ea"/>
              </a:rPr>
              <a:t>して</a:t>
            </a:r>
            <a:r>
              <a:rPr kumimoji="1" lang="ja-JP" altLang="en-US" sz="1900" b="1" u="sng" dirty="0" smtClean="0">
                <a:latin typeface="+mj-ea"/>
                <a:ea typeface="+mj-ea"/>
              </a:rPr>
              <a:t>いる」～「適合</a:t>
            </a:r>
            <a:r>
              <a:rPr kumimoji="1" lang="ja-JP" altLang="en-US" sz="1900" b="1" u="sng" dirty="0">
                <a:latin typeface="+mj-ea"/>
                <a:ea typeface="+mj-ea"/>
              </a:rPr>
              <a:t>して</a:t>
            </a:r>
            <a:r>
              <a:rPr kumimoji="1" lang="ja-JP" altLang="en-US" sz="1900" b="1" u="sng" dirty="0" smtClean="0">
                <a:latin typeface="+mj-ea"/>
                <a:ea typeface="+mj-ea"/>
              </a:rPr>
              <a:t>いない」の</a:t>
            </a:r>
            <a:r>
              <a:rPr kumimoji="1" lang="ja-JP" altLang="en-US" sz="1900" b="1" u="sng" dirty="0">
                <a:latin typeface="+mj-ea"/>
                <a:ea typeface="+mj-ea"/>
              </a:rPr>
              <a:t>7点尺度</a:t>
            </a:r>
            <a:r>
              <a:rPr kumimoji="1" lang="ja-JP" altLang="en-US" sz="1900" dirty="0">
                <a:latin typeface="+mj-ea"/>
                <a:ea typeface="+mj-ea"/>
              </a:rPr>
              <a:t>で</a:t>
            </a:r>
            <a:r>
              <a:rPr kumimoji="1" lang="en-US" altLang="ja-JP" sz="1900" dirty="0">
                <a:latin typeface="+mj-ea"/>
                <a:ea typeface="+mj-ea"/>
              </a:rPr>
              <a:t>35</a:t>
            </a:r>
            <a:r>
              <a:rPr kumimoji="1" lang="ja-JP" altLang="en-US" sz="1900" dirty="0">
                <a:latin typeface="+mj-ea"/>
                <a:ea typeface="+mj-ea"/>
              </a:rPr>
              <a:t>人の学生</a:t>
            </a:r>
            <a:r>
              <a:rPr kumimoji="1" lang="ja-JP" altLang="en-US" sz="1900" dirty="0" smtClean="0">
                <a:latin typeface="+mj-ea"/>
                <a:ea typeface="+mj-ea"/>
              </a:rPr>
              <a:t>に</a:t>
            </a:r>
            <a:endParaRPr kumimoji="1" lang="en-US" altLang="ja-JP" sz="1900" dirty="0" smtClean="0">
              <a:latin typeface="+mj-ea"/>
              <a:ea typeface="+mj-ea"/>
            </a:endParaRPr>
          </a:p>
          <a:p>
            <a:pPr marL="0" indent="0">
              <a:buNone/>
            </a:pPr>
            <a:r>
              <a:rPr kumimoji="1" lang="ja-JP" altLang="en-US" sz="1900" dirty="0" smtClean="0">
                <a:latin typeface="+mj-ea"/>
                <a:ea typeface="+mj-ea"/>
              </a:rPr>
              <a:t>答えて</a:t>
            </a:r>
            <a:r>
              <a:rPr kumimoji="1" lang="ja-JP" altLang="en-US" sz="1900" dirty="0">
                <a:latin typeface="+mj-ea"/>
                <a:ea typeface="+mj-ea"/>
              </a:rPr>
              <a:t>もらう。</a:t>
            </a:r>
          </a:p>
          <a:p>
            <a:pPr marL="0" indent="0">
              <a:buNone/>
            </a:pPr>
            <a:r>
              <a:rPr kumimoji="1" lang="ja-JP" altLang="en-US" sz="1900" dirty="0">
                <a:latin typeface="+mj-ea"/>
                <a:ea typeface="+mj-ea"/>
              </a:rPr>
              <a:t>３５人の平均値が一番高い</a:t>
            </a:r>
            <a:r>
              <a:rPr kumimoji="1" lang="ja-JP" altLang="en-US" sz="1900" dirty="0" smtClean="0">
                <a:latin typeface="+mj-ea"/>
                <a:ea typeface="+mj-ea"/>
              </a:rPr>
              <a:t>コーズと一番低いコーズを</a:t>
            </a:r>
            <a:r>
              <a:rPr kumimoji="1" lang="en-US" altLang="ja-JP" sz="1900" dirty="0" smtClean="0">
                <a:latin typeface="+mj-ea"/>
                <a:ea typeface="+mj-ea"/>
              </a:rPr>
              <a:t>2</a:t>
            </a:r>
            <a:r>
              <a:rPr kumimoji="1" lang="ja-JP" altLang="en-US" sz="1900" dirty="0" err="1" smtClean="0">
                <a:latin typeface="+mj-ea"/>
                <a:ea typeface="+mj-ea"/>
              </a:rPr>
              <a:t>つ抽</a:t>
            </a:r>
            <a:r>
              <a:rPr kumimoji="1" lang="ja-JP" altLang="en-US" sz="1900" dirty="0" smtClean="0">
                <a:latin typeface="+mj-ea"/>
                <a:ea typeface="+mj-ea"/>
              </a:rPr>
              <a:t>出し</a:t>
            </a:r>
            <a:r>
              <a:rPr lang="ja-JP" altLang="en-US" sz="1900" dirty="0" smtClean="0">
                <a:latin typeface="+mj-ea"/>
                <a:ea typeface="+mj-ea"/>
              </a:rPr>
              <a:t>、それぞれ</a:t>
            </a:r>
            <a:r>
              <a:rPr kumimoji="1" lang="ja-JP" altLang="en-US" sz="1900" dirty="0" smtClean="0">
                <a:latin typeface="+mj-ea"/>
                <a:ea typeface="+mj-ea"/>
              </a:rPr>
              <a:t>適合度が</a:t>
            </a:r>
            <a:endParaRPr kumimoji="1" lang="en-US" altLang="ja-JP" sz="1900" dirty="0" smtClean="0">
              <a:latin typeface="+mj-ea"/>
              <a:ea typeface="+mj-ea"/>
            </a:endParaRPr>
          </a:p>
          <a:p>
            <a:pPr marL="0" indent="0">
              <a:buNone/>
            </a:pPr>
            <a:r>
              <a:rPr kumimoji="1" lang="ja-JP" altLang="en-US" sz="1900" dirty="0" smtClean="0">
                <a:latin typeface="+mj-ea"/>
                <a:ea typeface="+mj-ea"/>
              </a:rPr>
              <a:t>高い</a:t>
            </a:r>
            <a:r>
              <a:rPr lang="ja-JP" altLang="en-US" sz="1900" dirty="0">
                <a:latin typeface="+mj-ea"/>
                <a:ea typeface="+mj-ea"/>
              </a:rPr>
              <a:t>・</a:t>
            </a:r>
            <a:r>
              <a:rPr kumimoji="1" lang="ja-JP" altLang="en-US" sz="1900" dirty="0" smtClean="0">
                <a:latin typeface="+mj-ea"/>
                <a:ea typeface="+mj-ea"/>
              </a:rPr>
              <a:t>適合度</a:t>
            </a:r>
            <a:r>
              <a:rPr kumimoji="1" lang="ja-JP" altLang="en-US" sz="1900" dirty="0">
                <a:latin typeface="+mj-ea"/>
                <a:ea typeface="+mj-ea"/>
              </a:rPr>
              <a:t>が低い、として本調査でも採用。</a:t>
            </a:r>
          </a:p>
          <a:p>
            <a:pPr marL="0" indent="0">
              <a:buNone/>
            </a:pPr>
            <a:endParaRPr lang="en-US" altLang="ja-JP" dirty="0">
              <a:solidFill>
                <a:srgbClr val="000000"/>
              </a:solidFill>
              <a:latin typeface="ＭＳ Ｐ明朝"/>
              <a:ea typeface="ＭＳ Ｐ明朝"/>
            </a:endParaRPr>
          </a:p>
          <a:p>
            <a:pPr marL="0" indent="0">
              <a:buNone/>
            </a:pPr>
            <a:endParaRPr kumimoji="1" lang="en-US" altLang="ja-JP" dirty="0" smtClean="0">
              <a:solidFill>
                <a:srgbClr val="000000"/>
              </a:solidFill>
              <a:latin typeface="ＭＳ Ｐ明朝"/>
              <a:ea typeface="ＭＳ Ｐ明朝"/>
            </a:endParaRPr>
          </a:p>
          <a:p>
            <a:pPr marL="0" indent="0">
              <a:buNone/>
            </a:pPr>
            <a:endParaRPr lang="en-US" altLang="ja-JP" dirty="0">
              <a:solidFill>
                <a:srgbClr val="000000"/>
              </a:solidFill>
              <a:latin typeface="ＭＳ Ｐ明朝"/>
              <a:ea typeface="ＭＳ Ｐ明朝"/>
            </a:endParaRPr>
          </a:p>
          <a:p>
            <a:pPr marL="0" indent="0">
              <a:buNone/>
            </a:pPr>
            <a:endParaRPr kumimoji="1" lang="en-US" altLang="ja-JP" dirty="0" smtClean="0">
              <a:solidFill>
                <a:srgbClr val="000000"/>
              </a:solidFill>
              <a:latin typeface="ＭＳ Ｐ明朝"/>
              <a:ea typeface="ＭＳ Ｐ明朝"/>
            </a:endParaRPr>
          </a:p>
          <a:p>
            <a:pPr marL="0" indent="0">
              <a:buNone/>
            </a:pPr>
            <a:endParaRPr lang="en-US" altLang="ja-JP" dirty="0">
              <a:solidFill>
                <a:srgbClr val="000000"/>
              </a:solidFill>
              <a:latin typeface="ＭＳ Ｐ明朝"/>
              <a:ea typeface="ＭＳ Ｐ明朝"/>
            </a:endParaRPr>
          </a:p>
          <a:p>
            <a:pPr marL="0" indent="0">
              <a:buNone/>
            </a:pPr>
            <a:r>
              <a:rPr kumimoji="1" lang="ja-JP" altLang="en-US" dirty="0" smtClean="0">
                <a:solidFill>
                  <a:srgbClr val="000000"/>
                </a:solidFill>
                <a:latin typeface="ＭＳ Ｐ明朝"/>
                <a:ea typeface="ＭＳ Ｐ明朝"/>
              </a:rPr>
              <a:t>　　　　</a:t>
            </a:r>
            <a:endParaRPr kumimoji="1" lang="ja-JP" altLang="en-US" dirty="0">
              <a:solidFill>
                <a:schemeClr val="accent1"/>
              </a:solidFill>
              <a:latin typeface="+mj-ea"/>
              <a:ea typeface="+mj-ea"/>
            </a:endParaRPr>
          </a:p>
        </p:txBody>
      </p:sp>
      <p:sp>
        <p:nvSpPr>
          <p:cNvPr id="7" name="日付プレースホルダー 6"/>
          <p:cNvSpPr>
            <a:spLocks noGrp="1"/>
          </p:cNvSpPr>
          <p:nvPr>
            <p:ph type="dt" sz="half" idx="10"/>
          </p:nvPr>
        </p:nvSpPr>
        <p:spPr/>
        <p:txBody>
          <a:bodyPr/>
          <a:lstStyle/>
          <a:p>
            <a:fld id="{39248418-3535-4F37-9D8E-4C1E8A34EBFB}" type="datetime1">
              <a:rPr kumimoji="1" lang="ja-JP" altLang="en-US" smtClean="0"/>
              <a:t>2015/12/19</a:t>
            </a:fld>
            <a:endParaRPr kumimoji="1" lang="ja-JP" altLang="en-US"/>
          </a:p>
        </p:txBody>
      </p:sp>
      <p:sp>
        <p:nvSpPr>
          <p:cNvPr id="8" name="角丸四角形 7"/>
          <p:cNvSpPr/>
          <p:nvPr/>
        </p:nvSpPr>
        <p:spPr>
          <a:xfrm>
            <a:off x="251520" y="3789040"/>
            <a:ext cx="8424936" cy="208375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u="sng" dirty="0" err="1" smtClean="0">
                <a:solidFill>
                  <a:schemeClr val="tx1"/>
                </a:solidFill>
                <a:latin typeface="+mj-ea"/>
                <a:ea typeface="+mj-ea"/>
              </a:rPr>
              <a:t>Pracejus&amp;Olsen</a:t>
            </a:r>
            <a:r>
              <a:rPr lang="ja-JP" altLang="en-US" sz="2400" u="sng" dirty="0" smtClean="0">
                <a:solidFill>
                  <a:schemeClr val="tx1"/>
                </a:solidFill>
                <a:latin typeface="+mj-ea"/>
                <a:ea typeface="+mj-ea"/>
              </a:rPr>
              <a:t>(200</a:t>
            </a:r>
            <a:r>
              <a:rPr lang="en-US" altLang="ja-JP" sz="2400" u="sng" dirty="0" smtClean="0">
                <a:solidFill>
                  <a:schemeClr val="tx1"/>
                </a:solidFill>
                <a:latin typeface="+mj-ea"/>
                <a:ea typeface="+mj-ea"/>
              </a:rPr>
              <a:t>4</a:t>
            </a:r>
            <a:r>
              <a:rPr lang="ja-JP" altLang="en-US" sz="2400" u="sng" dirty="0" smtClean="0">
                <a:solidFill>
                  <a:schemeClr val="tx1"/>
                </a:solidFill>
                <a:latin typeface="+mj-ea"/>
                <a:ea typeface="+mj-ea"/>
              </a:rPr>
              <a:t>)</a:t>
            </a:r>
            <a:r>
              <a:rPr lang="ja-JP" altLang="en-US" sz="2400" u="sng" dirty="0">
                <a:solidFill>
                  <a:schemeClr val="tx1"/>
                </a:solidFill>
                <a:latin typeface="+mj-ea"/>
                <a:ea typeface="+mj-ea"/>
              </a:rPr>
              <a:t>の事前調査</a:t>
            </a:r>
          </a:p>
          <a:p>
            <a:r>
              <a:rPr lang="en-US" altLang="ja-JP" dirty="0" smtClean="0">
                <a:solidFill>
                  <a:schemeClr val="tx1"/>
                </a:solidFill>
                <a:latin typeface="+mj-ea"/>
                <a:ea typeface="+mj-ea"/>
              </a:rPr>
              <a:t>30</a:t>
            </a:r>
            <a:r>
              <a:rPr lang="ja-JP" altLang="en-US" dirty="0" smtClean="0">
                <a:solidFill>
                  <a:schemeClr val="tx1"/>
                </a:solidFill>
                <a:latin typeface="+mj-ea"/>
                <a:ea typeface="+mj-ea"/>
              </a:rPr>
              <a:t>個</a:t>
            </a:r>
            <a:r>
              <a:rPr lang="ja-JP" altLang="en-US" dirty="0">
                <a:solidFill>
                  <a:schemeClr val="tx1"/>
                </a:solidFill>
                <a:latin typeface="+mj-ea"/>
                <a:ea typeface="+mj-ea"/>
              </a:rPr>
              <a:t>のコーズリストを用意</a:t>
            </a:r>
            <a:r>
              <a:rPr lang="ja-JP" altLang="en-US" dirty="0" smtClean="0">
                <a:solidFill>
                  <a:schemeClr val="tx1"/>
                </a:solidFill>
                <a:latin typeface="+mj-ea"/>
                <a:ea typeface="+mj-ea"/>
              </a:rPr>
              <a:t>。そのコーズとテーマパークと適合</a:t>
            </a:r>
            <a:r>
              <a:rPr lang="ja-JP" altLang="en-US" dirty="0">
                <a:solidFill>
                  <a:schemeClr val="tx1"/>
                </a:solidFill>
                <a:latin typeface="+mj-ea"/>
                <a:ea typeface="+mj-ea"/>
              </a:rPr>
              <a:t>していると思いますか？というアンケートに、</a:t>
            </a:r>
            <a:r>
              <a:rPr lang="ja-JP" altLang="en-US" b="1" u="sng" dirty="0">
                <a:solidFill>
                  <a:schemeClr val="tx1"/>
                </a:solidFill>
                <a:latin typeface="+mj-ea"/>
                <a:ea typeface="+mj-ea"/>
              </a:rPr>
              <a:t>「適合している」～「適合していない」の7点尺度</a:t>
            </a:r>
            <a:r>
              <a:rPr lang="ja-JP" altLang="en-US" dirty="0" smtClean="0">
                <a:solidFill>
                  <a:schemeClr val="tx1"/>
                </a:solidFill>
                <a:latin typeface="+mj-ea"/>
                <a:ea typeface="+mj-ea"/>
              </a:rPr>
              <a:t>で</a:t>
            </a:r>
            <a:r>
              <a:rPr lang="en-US" altLang="ja-JP" dirty="0">
                <a:solidFill>
                  <a:schemeClr val="tx1"/>
                </a:solidFill>
                <a:latin typeface="+mj-ea"/>
                <a:ea typeface="+mj-ea"/>
              </a:rPr>
              <a:t>1</a:t>
            </a:r>
            <a:r>
              <a:rPr lang="en-US" altLang="ja-JP" dirty="0" smtClean="0">
                <a:solidFill>
                  <a:schemeClr val="tx1"/>
                </a:solidFill>
                <a:latin typeface="+mj-ea"/>
                <a:ea typeface="+mj-ea"/>
              </a:rPr>
              <a:t>5</a:t>
            </a:r>
            <a:r>
              <a:rPr lang="ja-JP" altLang="en-US" dirty="0">
                <a:solidFill>
                  <a:schemeClr val="tx1"/>
                </a:solidFill>
                <a:latin typeface="+mj-ea"/>
                <a:ea typeface="+mj-ea"/>
              </a:rPr>
              <a:t>人の学生に答えてもらう。</a:t>
            </a:r>
          </a:p>
          <a:p>
            <a:r>
              <a:rPr lang="en-US" altLang="ja-JP" dirty="0">
                <a:solidFill>
                  <a:schemeClr val="tx1"/>
                </a:solidFill>
                <a:latin typeface="+mj-ea"/>
                <a:ea typeface="+mj-ea"/>
              </a:rPr>
              <a:t>1</a:t>
            </a:r>
            <a:r>
              <a:rPr lang="ja-JP" altLang="en-US" dirty="0" smtClean="0">
                <a:solidFill>
                  <a:schemeClr val="tx1"/>
                </a:solidFill>
                <a:latin typeface="+mj-ea"/>
                <a:ea typeface="+mj-ea"/>
              </a:rPr>
              <a:t>５人</a:t>
            </a:r>
            <a:r>
              <a:rPr lang="ja-JP" altLang="en-US" dirty="0">
                <a:solidFill>
                  <a:schemeClr val="tx1"/>
                </a:solidFill>
                <a:latin typeface="+mj-ea"/>
                <a:ea typeface="+mj-ea"/>
              </a:rPr>
              <a:t>の平均値が一番高い</a:t>
            </a:r>
            <a:r>
              <a:rPr lang="ja-JP" altLang="en-US" dirty="0" smtClean="0">
                <a:solidFill>
                  <a:schemeClr val="tx1"/>
                </a:solidFill>
                <a:latin typeface="+mj-ea"/>
                <a:ea typeface="+mj-ea"/>
              </a:rPr>
              <a:t>コーズと一番低いコーズを</a:t>
            </a:r>
            <a:r>
              <a:rPr lang="en-US" altLang="ja-JP" dirty="0" smtClean="0">
                <a:solidFill>
                  <a:schemeClr val="tx1"/>
                </a:solidFill>
                <a:latin typeface="+mj-ea"/>
                <a:ea typeface="+mj-ea"/>
              </a:rPr>
              <a:t>2</a:t>
            </a:r>
            <a:r>
              <a:rPr lang="ja-JP" altLang="en-US" dirty="0" err="1" smtClean="0">
                <a:solidFill>
                  <a:schemeClr val="tx1"/>
                </a:solidFill>
                <a:latin typeface="+mj-ea"/>
                <a:ea typeface="+mj-ea"/>
              </a:rPr>
              <a:t>つ抽</a:t>
            </a:r>
            <a:r>
              <a:rPr lang="ja-JP" altLang="en-US" dirty="0" smtClean="0">
                <a:solidFill>
                  <a:schemeClr val="tx1"/>
                </a:solidFill>
                <a:latin typeface="+mj-ea"/>
                <a:ea typeface="+mj-ea"/>
              </a:rPr>
              <a:t>出し、それぞれ適合度</a:t>
            </a:r>
            <a:r>
              <a:rPr lang="ja-JP" altLang="en-US" dirty="0">
                <a:solidFill>
                  <a:schemeClr val="tx1"/>
                </a:solidFill>
                <a:latin typeface="+mj-ea"/>
                <a:ea typeface="+mj-ea"/>
              </a:rPr>
              <a:t>が</a:t>
            </a:r>
            <a:r>
              <a:rPr lang="ja-JP" altLang="en-US" dirty="0" smtClean="0">
                <a:solidFill>
                  <a:schemeClr val="tx1"/>
                </a:solidFill>
                <a:latin typeface="+mj-ea"/>
                <a:ea typeface="+mj-ea"/>
              </a:rPr>
              <a:t>高い</a:t>
            </a:r>
            <a:r>
              <a:rPr lang="ja-JP" altLang="en-US" dirty="0">
                <a:solidFill>
                  <a:schemeClr val="tx1"/>
                </a:solidFill>
                <a:latin typeface="+mj-ea"/>
                <a:ea typeface="+mj-ea"/>
              </a:rPr>
              <a:t>・</a:t>
            </a:r>
            <a:r>
              <a:rPr lang="ja-JP" altLang="en-US" dirty="0" smtClean="0">
                <a:solidFill>
                  <a:schemeClr val="tx1"/>
                </a:solidFill>
                <a:latin typeface="+mj-ea"/>
                <a:ea typeface="+mj-ea"/>
              </a:rPr>
              <a:t>適合度</a:t>
            </a:r>
            <a:r>
              <a:rPr lang="ja-JP" altLang="en-US" dirty="0">
                <a:solidFill>
                  <a:schemeClr val="tx1"/>
                </a:solidFill>
                <a:latin typeface="+mj-ea"/>
                <a:ea typeface="+mj-ea"/>
              </a:rPr>
              <a:t>が低い、として本調査でも採用。</a:t>
            </a:r>
          </a:p>
        </p:txBody>
      </p:sp>
      <p:sp>
        <p:nvSpPr>
          <p:cNvPr id="11" name="テキスト ボックス 10"/>
          <p:cNvSpPr txBox="1"/>
          <p:nvPr/>
        </p:nvSpPr>
        <p:spPr>
          <a:xfrm>
            <a:off x="3983792" y="5934640"/>
            <a:ext cx="4692664" cy="461665"/>
          </a:xfrm>
          <a:prstGeom prst="rect">
            <a:avLst/>
          </a:prstGeom>
          <a:noFill/>
        </p:spPr>
        <p:txBody>
          <a:bodyPr wrap="square" rtlCol="0">
            <a:spAutoFit/>
          </a:bodyPr>
          <a:lstStyle/>
          <a:p>
            <a:r>
              <a:rPr kumimoji="1" lang="ja-JP" altLang="en-US" sz="2400" b="1" dirty="0" smtClean="0">
                <a:solidFill>
                  <a:schemeClr val="accent1"/>
                </a:solidFill>
                <a:latin typeface="+mj-ea"/>
                <a:ea typeface="+mj-ea"/>
              </a:rPr>
              <a:t>⇒この尺度を本研究でも採用する</a:t>
            </a:r>
            <a:endParaRPr kumimoji="1" lang="ja-JP" altLang="en-US" sz="2400" b="1" dirty="0">
              <a:solidFill>
                <a:schemeClr val="accent1"/>
              </a:solidFill>
              <a:latin typeface="+mj-ea"/>
              <a:ea typeface="+mj-ea"/>
            </a:endParaRPr>
          </a:p>
        </p:txBody>
      </p:sp>
    </p:spTree>
    <p:extLst>
      <p:ext uri="{BB962C8B-B14F-4D97-AF65-F5344CB8AC3E}">
        <p14:creationId xmlns:p14="http://schemas.microsoft.com/office/powerpoint/2010/main" val="4163610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2843808" y="3573016"/>
            <a:ext cx="3168352"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a:latin typeface="ＭＳ Ｐゴシック"/>
                <a:ea typeface="ＭＳ Ｐゴシック"/>
              </a:rPr>
              <a:t>成功・失敗の基準</a:t>
            </a: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27</a:t>
            </a:fld>
            <a:endParaRPr kumimoji="1" lang="ja-JP" altLang="en-US"/>
          </a:p>
        </p:txBody>
      </p:sp>
      <p:sp>
        <p:nvSpPr>
          <p:cNvPr id="4" name="コンテンツ プレースホルダー 3"/>
          <p:cNvSpPr>
            <a:spLocks noGrp="1"/>
          </p:cNvSpPr>
          <p:nvPr>
            <p:ph sz="quarter" idx="1"/>
          </p:nvPr>
        </p:nvSpPr>
        <p:spPr>
          <a:xfrm>
            <a:off x="323528" y="1556792"/>
            <a:ext cx="8503920" cy="4968552"/>
          </a:xfrm>
        </p:spPr>
        <p:txBody>
          <a:bodyPr vert="horz" anchor="t">
            <a:noAutofit/>
          </a:bodyPr>
          <a:lstStyle/>
          <a:p>
            <a:r>
              <a:rPr kumimoji="1" lang="ja-JP" altLang="en-US" sz="2400" dirty="0">
                <a:latin typeface="+mj-ea"/>
                <a:ea typeface="+mj-ea"/>
              </a:rPr>
              <a:t>本研究における</a:t>
            </a:r>
            <a:r>
              <a:rPr kumimoji="1" lang="en-US" altLang="ja-JP" sz="2400" dirty="0">
                <a:latin typeface="+mj-ea"/>
                <a:ea typeface="+mj-ea"/>
              </a:rPr>
              <a:t>CRM</a:t>
            </a:r>
            <a:r>
              <a:rPr kumimoji="1" lang="ja-JP" altLang="en-US" sz="2400" dirty="0">
                <a:latin typeface="+mj-ea"/>
                <a:ea typeface="+mj-ea"/>
              </a:rPr>
              <a:t>の成功とは、</a:t>
            </a:r>
          </a:p>
          <a:p>
            <a:pPr marL="0" indent="0" algn="ctr">
              <a:buNone/>
            </a:pPr>
            <a:r>
              <a:rPr kumimoji="1" lang="ja-JP" altLang="en-US" sz="2400" u="sng" dirty="0">
                <a:solidFill>
                  <a:schemeClr val="accent1"/>
                </a:solidFill>
                <a:latin typeface="+mj-ea"/>
                <a:ea typeface="+mj-ea"/>
              </a:rPr>
              <a:t>消費者の「ブランドへの態度」に影響を与えること。</a:t>
            </a:r>
          </a:p>
          <a:p>
            <a:endParaRPr kumimoji="1" lang="ja-JP" altLang="en-US" sz="2400" dirty="0">
              <a:latin typeface="ＭＳ Ｐ明朝"/>
              <a:ea typeface="ＭＳ Ｐ明朝"/>
            </a:endParaRPr>
          </a:p>
          <a:p>
            <a:r>
              <a:rPr kumimoji="1" lang="ja-JP" altLang="en-US" sz="2400" dirty="0">
                <a:latin typeface="+mj-ea"/>
                <a:ea typeface="+mj-ea"/>
              </a:rPr>
              <a:t>また、ブランドへの態度を測るうえで、Laffertyを参考に</a:t>
            </a:r>
          </a:p>
          <a:p>
            <a:pPr marL="0" indent="0">
              <a:buNone/>
            </a:pPr>
            <a:endParaRPr kumimoji="1" lang="ja-JP" altLang="en-US" sz="2400" dirty="0">
              <a:latin typeface="ＭＳ Ｐ明朝"/>
              <a:ea typeface="ＭＳ Ｐ明朝"/>
            </a:endParaRPr>
          </a:p>
          <a:p>
            <a:pPr marL="0" indent="0">
              <a:buNone/>
            </a:pPr>
            <a:r>
              <a:rPr kumimoji="1" lang="ja-JP" altLang="en-US" sz="2400" dirty="0">
                <a:latin typeface="ＭＳ Ｐ明朝"/>
                <a:ea typeface="ＭＳ Ｐ明朝"/>
              </a:rPr>
              <a:t> </a:t>
            </a:r>
            <a:r>
              <a:rPr kumimoji="1" lang="ja-JP" altLang="en-US" sz="2400" dirty="0" smtClean="0">
                <a:latin typeface="ＭＳ Ｐ明朝"/>
                <a:ea typeface="ＭＳ Ｐ明朝"/>
              </a:rPr>
              <a:t>　　　　　　　　　　　　</a:t>
            </a:r>
            <a:r>
              <a:rPr kumimoji="1" lang="ja-JP" altLang="en-US" sz="2400" dirty="0" smtClean="0">
                <a:solidFill>
                  <a:schemeClr val="bg1"/>
                </a:solidFill>
                <a:latin typeface="ＭＳ Ｐ明朝"/>
                <a:ea typeface="ＭＳ Ｐ明朝"/>
              </a:rPr>
              <a:t>・</a:t>
            </a:r>
            <a:r>
              <a:rPr kumimoji="1" lang="ja-JP" altLang="en-US" sz="2400" dirty="0">
                <a:solidFill>
                  <a:schemeClr val="bg1"/>
                </a:solidFill>
                <a:latin typeface="+mj-ea"/>
                <a:ea typeface="+mj-ea"/>
              </a:rPr>
              <a:t>好ましい/好ましくない</a:t>
            </a:r>
          </a:p>
          <a:p>
            <a:pPr marL="0" indent="0">
              <a:buNone/>
            </a:pPr>
            <a:r>
              <a:rPr kumimoji="1" lang="ja-JP" altLang="en-US" sz="2400" dirty="0">
                <a:latin typeface="+mj-ea"/>
                <a:ea typeface="+mj-ea"/>
              </a:rPr>
              <a:t> </a:t>
            </a:r>
            <a:r>
              <a:rPr kumimoji="1" lang="ja-JP" altLang="en-US" sz="2400" dirty="0" smtClean="0">
                <a:latin typeface="+mj-ea"/>
                <a:ea typeface="+mj-ea"/>
              </a:rPr>
              <a:t>　　　　　　　　　　　　</a:t>
            </a:r>
            <a:r>
              <a:rPr kumimoji="1" lang="ja-JP" altLang="en-US" sz="2400" dirty="0" smtClean="0">
                <a:solidFill>
                  <a:schemeClr val="bg1"/>
                </a:solidFill>
                <a:latin typeface="+mj-ea"/>
                <a:ea typeface="+mj-ea"/>
              </a:rPr>
              <a:t>・</a:t>
            </a:r>
            <a:r>
              <a:rPr kumimoji="1" lang="ja-JP" altLang="en-US" sz="2400" dirty="0">
                <a:solidFill>
                  <a:schemeClr val="bg1"/>
                </a:solidFill>
                <a:latin typeface="+mj-ea"/>
                <a:ea typeface="+mj-ea"/>
              </a:rPr>
              <a:t>有意義/有意義でない</a:t>
            </a:r>
          </a:p>
          <a:p>
            <a:pPr marL="0" indent="0">
              <a:buNone/>
            </a:pPr>
            <a:r>
              <a:rPr kumimoji="1" lang="ja-JP" altLang="en-US" sz="2400" dirty="0" smtClean="0">
                <a:latin typeface="+mj-ea"/>
                <a:ea typeface="+mj-ea"/>
              </a:rPr>
              <a:t>　　　　　　　　　　　　</a:t>
            </a:r>
            <a:r>
              <a:rPr lang="ja-JP" altLang="en-US" sz="2400" dirty="0">
                <a:latin typeface="+mj-ea"/>
                <a:ea typeface="+mj-ea"/>
              </a:rPr>
              <a:t> </a:t>
            </a:r>
            <a:r>
              <a:rPr kumimoji="1" lang="ja-JP" altLang="en-US" sz="2400" dirty="0" smtClean="0">
                <a:solidFill>
                  <a:schemeClr val="bg1"/>
                </a:solidFill>
                <a:latin typeface="+mj-ea"/>
                <a:ea typeface="+mj-ea"/>
              </a:rPr>
              <a:t>・</a:t>
            </a:r>
            <a:r>
              <a:rPr kumimoji="1" lang="ja-JP" altLang="en-US" sz="2400" dirty="0">
                <a:solidFill>
                  <a:schemeClr val="bg1"/>
                </a:solidFill>
                <a:latin typeface="+mj-ea"/>
                <a:ea typeface="+mj-ea"/>
              </a:rPr>
              <a:t>満足/不満</a:t>
            </a:r>
          </a:p>
          <a:p>
            <a:pPr marL="0" indent="0">
              <a:buNone/>
            </a:pPr>
            <a:r>
              <a:rPr kumimoji="1" lang="ja-JP" altLang="en-US" sz="2400" dirty="0">
                <a:latin typeface="+mj-ea"/>
                <a:ea typeface="+mj-ea"/>
              </a:rPr>
              <a:t>　</a:t>
            </a:r>
            <a:r>
              <a:rPr kumimoji="1" lang="ja-JP" altLang="en-US" sz="2400" dirty="0" smtClean="0">
                <a:latin typeface="+mj-ea"/>
                <a:ea typeface="+mj-ea"/>
              </a:rPr>
              <a:t>　　　　　　　　　　　　　　　　　　　　　</a:t>
            </a:r>
            <a:r>
              <a:rPr kumimoji="1" lang="ja-JP" altLang="en-US" sz="2400" dirty="0" smtClean="0">
                <a:latin typeface="ＭＳ Ｐ明朝"/>
                <a:ea typeface="ＭＳ Ｐ明朝"/>
              </a:rPr>
              <a:t>　　　　</a:t>
            </a:r>
            <a:r>
              <a:rPr kumimoji="1" lang="ja-JP" altLang="en-US" sz="2400" u="sng" dirty="0" smtClean="0">
                <a:latin typeface="+mj-ea"/>
                <a:ea typeface="+mj-ea"/>
              </a:rPr>
              <a:t>の</a:t>
            </a:r>
            <a:r>
              <a:rPr kumimoji="1" lang="ja-JP" altLang="en-US" sz="2400" u="sng" dirty="0">
                <a:latin typeface="+mj-ea"/>
                <a:ea typeface="+mj-ea"/>
              </a:rPr>
              <a:t>3つの観点を用いる。​</a:t>
            </a:r>
          </a:p>
          <a:p>
            <a:endParaRPr kumimoji="1" lang="ja-JP" altLang="en-US" sz="2400" dirty="0">
              <a:latin typeface="ＭＳ Ｐ明朝"/>
              <a:ea typeface="ＭＳ Ｐ明朝"/>
            </a:endParaRPr>
          </a:p>
          <a:p>
            <a:r>
              <a:rPr kumimoji="1" lang="ja-JP" altLang="en-US" sz="2400" dirty="0">
                <a:solidFill>
                  <a:schemeClr val="accent1"/>
                </a:solidFill>
                <a:latin typeface="+mj-ea"/>
                <a:ea typeface="+mj-ea"/>
              </a:rPr>
              <a:t>7点尺度×3観点</a:t>
            </a:r>
            <a:r>
              <a:rPr kumimoji="1" lang="ja-JP" altLang="en-US" sz="2400" dirty="0">
                <a:latin typeface="+mj-ea"/>
                <a:ea typeface="+mj-ea"/>
              </a:rPr>
              <a:t>でそれら</a:t>
            </a:r>
            <a:r>
              <a:rPr kumimoji="1" lang="ja-JP" altLang="en-US" sz="2400" dirty="0" smtClean="0">
                <a:latin typeface="+mj-ea"/>
                <a:ea typeface="+mj-ea"/>
              </a:rPr>
              <a:t>の合計値</a:t>
            </a:r>
            <a:r>
              <a:rPr kumimoji="1" lang="ja-JP" altLang="en-US" sz="2400" dirty="0">
                <a:latin typeface="+mj-ea"/>
                <a:ea typeface="+mj-ea"/>
              </a:rPr>
              <a:t>の高さで成功、失敗を判断。</a:t>
            </a:r>
          </a:p>
        </p:txBody>
      </p:sp>
      <p:sp>
        <p:nvSpPr>
          <p:cNvPr id="5" name="日付プレースホルダー 4"/>
          <p:cNvSpPr>
            <a:spLocks noGrp="1"/>
          </p:cNvSpPr>
          <p:nvPr>
            <p:ph type="dt" sz="half" idx="10"/>
          </p:nvPr>
        </p:nvSpPr>
        <p:spPr/>
        <p:txBody>
          <a:bodyPr/>
          <a:lstStyle/>
          <a:p>
            <a:fld id="{EA8B2EEC-23A9-48E8-BF24-8A45E465DC77}" type="datetime1">
              <a:rPr kumimoji="1" lang="ja-JP" altLang="en-US" smtClean="0"/>
              <a:t>2015/12/19</a:t>
            </a:fld>
            <a:endParaRPr kumimoji="1" lang="ja-JP" altLang="en-US"/>
          </a:p>
        </p:txBody>
      </p:sp>
    </p:spTree>
    <p:extLst>
      <p:ext uri="{BB962C8B-B14F-4D97-AF65-F5344CB8AC3E}">
        <p14:creationId xmlns:p14="http://schemas.microsoft.com/office/powerpoint/2010/main" val="36123759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予備</a:t>
            </a:r>
            <a:r>
              <a:rPr kumimoji="1" lang="ja-JP" altLang="en-US" dirty="0" smtClean="0"/>
              <a:t>調査概要</a:t>
            </a:r>
            <a:endParaRPr kumimoji="1" lang="ja-JP" altLang="en-US" dirty="0"/>
          </a:p>
        </p:txBody>
      </p:sp>
      <p:sp>
        <p:nvSpPr>
          <p:cNvPr id="3" name="コンテンツ プレースホルダー 2"/>
          <p:cNvSpPr>
            <a:spLocks noGrp="1"/>
          </p:cNvSpPr>
          <p:nvPr>
            <p:ph idx="1"/>
          </p:nvPr>
        </p:nvSpPr>
        <p:spPr/>
        <p:txBody>
          <a:bodyPr vert="horz" anchor="t">
            <a:noAutofit/>
          </a:bodyPr>
          <a:lstStyle/>
          <a:p>
            <a:pPr marL="0" indent="0">
              <a:buNone/>
            </a:pPr>
            <a:r>
              <a:rPr kumimoji="1" lang="ja-JP" altLang="en-US" sz="2500" dirty="0">
                <a:solidFill>
                  <a:schemeClr val="accent1"/>
                </a:solidFill>
                <a:latin typeface="+mj-ea"/>
                <a:ea typeface="+mj-ea"/>
              </a:rPr>
              <a:t>調査対象　</a:t>
            </a:r>
            <a:r>
              <a:rPr kumimoji="1" lang="ja-JP" altLang="en-US" sz="2500" dirty="0" smtClean="0">
                <a:solidFill>
                  <a:srgbClr val="000000"/>
                </a:solidFill>
                <a:latin typeface="+mj-ea"/>
                <a:ea typeface="+mj-ea"/>
              </a:rPr>
              <a:t>20代の男女</a:t>
            </a:r>
            <a:r>
              <a:rPr kumimoji="1" lang="ja-JP" altLang="en-US" sz="2500" dirty="0">
                <a:solidFill>
                  <a:schemeClr val="accent1"/>
                </a:solidFill>
                <a:latin typeface="+mj-ea"/>
                <a:ea typeface="+mj-ea"/>
              </a:rPr>
              <a:t>　</a:t>
            </a:r>
            <a:endParaRPr kumimoji="1" lang="en-US" altLang="ja-JP" sz="2500" dirty="0">
              <a:solidFill>
                <a:schemeClr val="accent1"/>
              </a:solidFill>
              <a:latin typeface="+mj-ea"/>
              <a:ea typeface="+mj-ea"/>
            </a:endParaRPr>
          </a:p>
          <a:p>
            <a:pPr marL="0" indent="0">
              <a:buNone/>
            </a:pPr>
            <a:r>
              <a:rPr lang="ja-JP" altLang="en-US" sz="2500" dirty="0">
                <a:solidFill>
                  <a:schemeClr val="accent1"/>
                </a:solidFill>
                <a:latin typeface="+mj-ea"/>
                <a:ea typeface="+mj-ea"/>
              </a:rPr>
              <a:t>調査期間</a:t>
            </a:r>
            <a:r>
              <a:rPr lang="ja-JP" altLang="en-US" sz="2500" dirty="0">
                <a:latin typeface="+mj-ea"/>
                <a:ea typeface="+mj-ea"/>
              </a:rPr>
              <a:t>　</a:t>
            </a:r>
            <a:r>
              <a:rPr lang="en-US" altLang="ja-JP" sz="2500" dirty="0">
                <a:latin typeface="+mj-ea"/>
                <a:ea typeface="+mj-ea"/>
              </a:rPr>
              <a:t>2015</a:t>
            </a:r>
            <a:r>
              <a:rPr lang="ja-JP" altLang="en-US" sz="2500" dirty="0">
                <a:latin typeface="+mj-ea"/>
                <a:ea typeface="+mj-ea"/>
              </a:rPr>
              <a:t>年</a:t>
            </a:r>
            <a:r>
              <a:rPr lang="en-US" altLang="ja-JP" sz="2500" dirty="0">
                <a:latin typeface="+mj-ea"/>
                <a:ea typeface="+mj-ea"/>
              </a:rPr>
              <a:t>8</a:t>
            </a:r>
            <a:r>
              <a:rPr lang="ja-JP" altLang="en-US" sz="2500" dirty="0">
                <a:latin typeface="+mj-ea"/>
                <a:ea typeface="+mj-ea"/>
              </a:rPr>
              <a:t>月</a:t>
            </a:r>
            <a:r>
              <a:rPr lang="en-US" altLang="ja-JP" sz="2500" dirty="0">
                <a:latin typeface="+mj-ea"/>
                <a:ea typeface="+mj-ea"/>
              </a:rPr>
              <a:t>16</a:t>
            </a:r>
            <a:r>
              <a:rPr lang="ja-JP" altLang="en-US" sz="2500" dirty="0">
                <a:latin typeface="+mj-ea"/>
                <a:ea typeface="+mj-ea"/>
              </a:rPr>
              <a:t>日</a:t>
            </a:r>
            <a:r>
              <a:rPr lang="en-US" altLang="ja-JP" sz="2500" dirty="0">
                <a:latin typeface="+mj-ea"/>
                <a:ea typeface="+mj-ea"/>
              </a:rPr>
              <a:t>(</a:t>
            </a:r>
            <a:r>
              <a:rPr lang="ja-JP" altLang="en-US" sz="2500" dirty="0" smtClean="0">
                <a:latin typeface="+mj-ea"/>
                <a:ea typeface="+mj-ea"/>
              </a:rPr>
              <a:t>日</a:t>
            </a:r>
            <a:r>
              <a:rPr lang="en-US" altLang="ja-JP" sz="2500" dirty="0" smtClean="0">
                <a:latin typeface="+mj-ea"/>
                <a:ea typeface="+mj-ea"/>
              </a:rPr>
              <a:t>)</a:t>
            </a:r>
            <a:r>
              <a:rPr lang="ja-JP" altLang="en-US" sz="2500" dirty="0">
                <a:latin typeface="+mj-ea"/>
                <a:ea typeface="+mj-ea"/>
              </a:rPr>
              <a:t>～</a:t>
            </a:r>
            <a:r>
              <a:rPr lang="en-US" altLang="ja-JP" sz="2500" dirty="0">
                <a:latin typeface="+mj-ea"/>
                <a:ea typeface="+mj-ea"/>
              </a:rPr>
              <a:t>2015</a:t>
            </a:r>
            <a:r>
              <a:rPr lang="ja-JP" altLang="en-US" sz="2500" dirty="0">
                <a:latin typeface="+mj-ea"/>
                <a:ea typeface="+mj-ea"/>
              </a:rPr>
              <a:t>年</a:t>
            </a:r>
            <a:r>
              <a:rPr lang="en-US" altLang="ja-JP" sz="2500" dirty="0">
                <a:latin typeface="+mj-ea"/>
                <a:ea typeface="+mj-ea"/>
              </a:rPr>
              <a:t>8</a:t>
            </a:r>
            <a:r>
              <a:rPr lang="ja-JP" altLang="en-US" sz="2500" dirty="0">
                <a:latin typeface="+mj-ea"/>
                <a:ea typeface="+mj-ea"/>
              </a:rPr>
              <a:t>月</a:t>
            </a:r>
            <a:r>
              <a:rPr lang="en-US" altLang="ja-JP" sz="2500" dirty="0">
                <a:latin typeface="+mj-ea"/>
                <a:ea typeface="+mj-ea"/>
              </a:rPr>
              <a:t>18</a:t>
            </a:r>
            <a:r>
              <a:rPr lang="ja-JP" altLang="en-US" sz="2500" dirty="0">
                <a:latin typeface="+mj-ea"/>
                <a:ea typeface="+mj-ea"/>
              </a:rPr>
              <a:t>日</a:t>
            </a:r>
            <a:r>
              <a:rPr lang="en-US" altLang="ja-JP" sz="2500" dirty="0">
                <a:latin typeface="+mj-ea"/>
                <a:ea typeface="+mj-ea"/>
              </a:rPr>
              <a:t>(</a:t>
            </a:r>
            <a:r>
              <a:rPr lang="ja-JP" altLang="en-US" sz="2500" dirty="0" smtClean="0">
                <a:latin typeface="+mj-ea"/>
                <a:ea typeface="+mj-ea"/>
              </a:rPr>
              <a:t>火</a:t>
            </a:r>
            <a:r>
              <a:rPr lang="en-US" altLang="ja-JP" sz="2500" dirty="0" smtClean="0">
                <a:latin typeface="+mj-ea"/>
                <a:ea typeface="+mj-ea"/>
              </a:rPr>
              <a:t>)</a:t>
            </a:r>
            <a:endParaRPr lang="en-US" altLang="ja-JP" sz="2500" dirty="0">
              <a:latin typeface="+mj-ea"/>
              <a:ea typeface="+mj-ea"/>
            </a:endParaRPr>
          </a:p>
          <a:p>
            <a:pPr marL="0" indent="0">
              <a:buNone/>
            </a:pPr>
            <a:r>
              <a:rPr kumimoji="1" lang="ja-JP" altLang="en-US" sz="2500" dirty="0">
                <a:solidFill>
                  <a:schemeClr val="accent1"/>
                </a:solidFill>
                <a:latin typeface="+mj-ea"/>
                <a:ea typeface="+mj-ea"/>
              </a:rPr>
              <a:t>調査方法</a:t>
            </a:r>
            <a:r>
              <a:rPr kumimoji="1" lang="ja-JP" altLang="en-US" sz="2500" dirty="0">
                <a:latin typeface="+mj-ea"/>
                <a:ea typeface="+mj-ea"/>
              </a:rPr>
              <a:t>　インターネット調査を用いたアンケート調査</a:t>
            </a:r>
            <a:endParaRPr kumimoji="1" lang="en-US" altLang="ja-JP" sz="2500" dirty="0">
              <a:latin typeface="+mj-ea"/>
              <a:ea typeface="+mj-ea"/>
            </a:endParaRPr>
          </a:p>
          <a:p>
            <a:pPr marL="0" indent="0">
              <a:buNone/>
            </a:pPr>
            <a:r>
              <a:rPr lang="ja-JP" altLang="en-US" sz="2500" dirty="0">
                <a:solidFill>
                  <a:schemeClr val="accent1"/>
                </a:solidFill>
                <a:latin typeface="+mj-ea"/>
                <a:ea typeface="+mj-ea"/>
              </a:rPr>
              <a:t>サンプル数</a:t>
            </a:r>
            <a:r>
              <a:rPr lang="ja-JP" altLang="en-US" sz="2500" dirty="0">
                <a:latin typeface="+mj-ea"/>
                <a:ea typeface="+mj-ea"/>
              </a:rPr>
              <a:t>　５５</a:t>
            </a:r>
            <a:endParaRPr lang="en-US" altLang="ja-JP" sz="2500" dirty="0">
              <a:latin typeface="+mj-ea"/>
              <a:ea typeface="+mj-ea"/>
            </a:endParaRPr>
          </a:p>
          <a:p>
            <a:pPr marL="0" indent="0">
              <a:buNone/>
            </a:pPr>
            <a:r>
              <a:rPr kumimoji="1" lang="ja-JP" altLang="en-US" sz="2500" dirty="0">
                <a:solidFill>
                  <a:schemeClr val="accent1"/>
                </a:solidFill>
                <a:latin typeface="+mj-ea"/>
                <a:ea typeface="+mj-ea"/>
              </a:rPr>
              <a:t>男女比率</a:t>
            </a:r>
            <a:r>
              <a:rPr kumimoji="1" lang="ja-JP" altLang="en-US" sz="2500" dirty="0">
                <a:latin typeface="+mj-ea"/>
                <a:ea typeface="+mj-ea"/>
              </a:rPr>
              <a:t>　男２９名　女２６名</a:t>
            </a:r>
            <a:endParaRPr kumimoji="1" lang="en-US" altLang="ja-JP" sz="2500" dirty="0">
              <a:latin typeface="+mj-ea"/>
              <a:ea typeface="+mj-ea"/>
            </a:endParaRPr>
          </a:p>
          <a:p>
            <a:pPr marL="0" indent="0">
              <a:buNone/>
            </a:pPr>
            <a:r>
              <a:rPr kumimoji="1" lang="ja-JP" altLang="en-US" sz="2500" dirty="0">
                <a:latin typeface="+mj-ea"/>
                <a:ea typeface="+mj-ea"/>
              </a:rPr>
              <a:t>　　　　</a:t>
            </a:r>
            <a:r>
              <a:rPr kumimoji="1" lang="ja-JP" altLang="en-US" sz="2500" dirty="0" smtClean="0">
                <a:latin typeface="+mj-ea"/>
                <a:ea typeface="+mj-ea"/>
              </a:rPr>
              <a:t>　　</a:t>
            </a:r>
            <a:r>
              <a:rPr kumimoji="1" lang="en-US" altLang="ja-JP" sz="2500" dirty="0" smtClean="0">
                <a:latin typeface="+mj-ea"/>
                <a:ea typeface="+mj-ea"/>
              </a:rPr>
              <a:t>(</a:t>
            </a:r>
            <a:r>
              <a:rPr kumimoji="1" lang="ja-JP" altLang="en-US" sz="2500" dirty="0">
                <a:latin typeface="+mj-ea"/>
                <a:ea typeface="+mj-ea"/>
              </a:rPr>
              <a:t>おーいお茶・アースノーマット　１２名　９名</a:t>
            </a:r>
            <a:r>
              <a:rPr kumimoji="1" lang="en-US" altLang="ja-JP" sz="2500" dirty="0">
                <a:latin typeface="+mj-ea"/>
                <a:ea typeface="+mj-ea"/>
              </a:rPr>
              <a:t>)</a:t>
            </a:r>
          </a:p>
          <a:p>
            <a:pPr marL="0" indent="0">
              <a:buNone/>
            </a:pPr>
            <a:r>
              <a:rPr lang="ja-JP" altLang="en-US" sz="2500" dirty="0">
                <a:latin typeface="+mj-ea"/>
                <a:ea typeface="+mj-ea"/>
              </a:rPr>
              <a:t>　　　　</a:t>
            </a:r>
            <a:r>
              <a:rPr lang="ja-JP" altLang="en-US" sz="2500" dirty="0" smtClean="0">
                <a:latin typeface="+mj-ea"/>
                <a:ea typeface="+mj-ea"/>
              </a:rPr>
              <a:t>　　</a:t>
            </a:r>
            <a:r>
              <a:rPr lang="en-US" altLang="ja-JP" sz="2500" dirty="0" smtClean="0">
                <a:latin typeface="+mj-ea"/>
                <a:ea typeface="+mj-ea"/>
              </a:rPr>
              <a:t>(</a:t>
            </a:r>
            <a:r>
              <a:rPr lang="ja-JP" altLang="en-US" sz="2500" dirty="0">
                <a:latin typeface="+mj-ea"/>
                <a:ea typeface="+mj-ea"/>
              </a:rPr>
              <a:t>ダース・ケンタッキー　９名　８名</a:t>
            </a:r>
            <a:r>
              <a:rPr lang="en-US" altLang="ja-JP" sz="2500" dirty="0">
                <a:latin typeface="+mj-ea"/>
                <a:ea typeface="+mj-ea"/>
              </a:rPr>
              <a:t>)</a:t>
            </a:r>
          </a:p>
          <a:p>
            <a:pPr marL="0" indent="0">
              <a:buNone/>
            </a:pPr>
            <a:r>
              <a:rPr kumimoji="1" lang="ja-JP" altLang="en-US" sz="2500" dirty="0">
                <a:latin typeface="+mj-ea"/>
                <a:ea typeface="+mj-ea"/>
              </a:rPr>
              <a:t>　　　　</a:t>
            </a:r>
            <a:r>
              <a:rPr kumimoji="1" lang="ja-JP" altLang="en-US" sz="2500" dirty="0" smtClean="0">
                <a:latin typeface="+mj-ea"/>
                <a:ea typeface="+mj-ea"/>
              </a:rPr>
              <a:t>　　</a:t>
            </a:r>
            <a:r>
              <a:rPr kumimoji="1" lang="en-US" altLang="ja-JP" sz="2500" dirty="0" smtClean="0">
                <a:latin typeface="+mj-ea"/>
                <a:ea typeface="+mj-ea"/>
              </a:rPr>
              <a:t>(</a:t>
            </a:r>
            <a:r>
              <a:rPr kumimoji="1" lang="ja-JP" altLang="en-US" sz="2500" dirty="0">
                <a:latin typeface="+mj-ea"/>
                <a:ea typeface="+mj-ea"/>
              </a:rPr>
              <a:t>ネピア・</a:t>
            </a:r>
            <a:r>
              <a:rPr kumimoji="1" lang="en-US" altLang="ja-JP" sz="2500" dirty="0">
                <a:latin typeface="+mj-ea"/>
                <a:ea typeface="+mj-ea"/>
              </a:rPr>
              <a:t>IKEA</a:t>
            </a:r>
            <a:r>
              <a:rPr kumimoji="1" lang="ja-JP" altLang="en-US" sz="2500" dirty="0">
                <a:latin typeface="+mj-ea"/>
                <a:ea typeface="+mj-ea"/>
              </a:rPr>
              <a:t>　８名　９名</a:t>
            </a:r>
            <a:r>
              <a:rPr kumimoji="1" lang="en-US" altLang="ja-JP" sz="2500" dirty="0">
                <a:latin typeface="+mj-ea"/>
                <a:ea typeface="+mj-ea"/>
              </a:rPr>
              <a:t>)</a:t>
            </a:r>
          </a:p>
          <a:p>
            <a:pPr marL="0" indent="0">
              <a:buNone/>
            </a:pPr>
            <a:r>
              <a:rPr kumimoji="1" lang="ja-JP" altLang="en-US" sz="2500" dirty="0">
                <a:solidFill>
                  <a:schemeClr val="accent1"/>
                </a:solidFill>
                <a:latin typeface="+mj-ea"/>
                <a:ea typeface="+mj-ea"/>
              </a:rPr>
              <a:t>分析方法</a:t>
            </a:r>
            <a:r>
              <a:rPr kumimoji="1" lang="ja-JP" altLang="en-US" sz="2500" dirty="0">
                <a:latin typeface="+mj-ea"/>
                <a:ea typeface="+mj-ea"/>
              </a:rPr>
              <a:t>　単回帰分析</a:t>
            </a:r>
            <a:endParaRPr kumimoji="1" lang="en-US" altLang="ja-JP" sz="2500" dirty="0">
              <a:latin typeface="+mj-ea"/>
              <a:ea typeface="+mj-ea"/>
            </a:endParaRPr>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28</a:t>
            </a:fld>
            <a:endParaRPr kumimoji="1" lang="ja-JP" altLang="en-US"/>
          </a:p>
        </p:txBody>
      </p:sp>
      <p:sp>
        <p:nvSpPr>
          <p:cNvPr id="5" name="日付プレースホルダー 4"/>
          <p:cNvSpPr>
            <a:spLocks noGrp="1"/>
          </p:cNvSpPr>
          <p:nvPr>
            <p:ph type="dt" sz="half" idx="10"/>
          </p:nvPr>
        </p:nvSpPr>
        <p:spPr/>
        <p:txBody>
          <a:bodyPr/>
          <a:lstStyle/>
          <a:p>
            <a:fld id="{4A59353E-4872-45FB-9DFB-EC580AF89C17}" type="datetime1">
              <a:rPr kumimoji="1" lang="ja-JP" altLang="en-US" smtClean="0"/>
              <a:t>2015/12/19</a:t>
            </a:fld>
            <a:endParaRPr kumimoji="1" lang="ja-JP" altLang="en-US"/>
          </a:p>
        </p:txBody>
      </p:sp>
    </p:spTree>
    <p:extLst>
      <p:ext uri="{BB962C8B-B14F-4D97-AF65-F5344CB8AC3E}">
        <p14:creationId xmlns:p14="http://schemas.microsoft.com/office/powerpoint/2010/main" val="41391911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29</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31869463"/>
              </p:ext>
            </p:extLst>
          </p:nvPr>
        </p:nvGraphicFramePr>
        <p:xfrm>
          <a:off x="611560" y="1556792"/>
          <a:ext cx="8064894" cy="5105400"/>
        </p:xfrm>
        <a:graphic>
          <a:graphicData uri="http://schemas.openxmlformats.org/drawingml/2006/table">
            <a:tbl>
              <a:tblPr firstRow="1" bandRow="1">
                <a:tableStyleId>{5C22544A-7EE6-4342-B048-85BDC9FD1C3A}</a:tableStyleId>
              </a:tblPr>
              <a:tblGrid>
                <a:gridCol w="2283864">
                  <a:extLst>
                    <a:ext uri="{9D8B030D-6E8A-4147-A177-3AD203B41FA5}">
                      <a16:colId xmlns:a16="http://schemas.microsoft.com/office/drawing/2014/main" xmlns="" val="20000"/>
                    </a:ext>
                  </a:extLst>
                </a:gridCol>
                <a:gridCol w="2854830">
                  <a:extLst>
                    <a:ext uri="{9D8B030D-6E8A-4147-A177-3AD203B41FA5}">
                      <a16:colId xmlns:a16="http://schemas.microsoft.com/office/drawing/2014/main" xmlns="" val="20001"/>
                    </a:ext>
                  </a:extLst>
                </a:gridCol>
                <a:gridCol w="2926200">
                  <a:extLst>
                    <a:ext uri="{9D8B030D-6E8A-4147-A177-3AD203B41FA5}">
                      <a16:colId xmlns:a16="http://schemas.microsoft.com/office/drawing/2014/main" xmlns="" val="20002"/>
                    </a:ext>
                  </a:extLst>
                </a:gridCol>
              </a:tblGrid>
              <a:tr h="390171">
                <a:tc>
                  <a:txBody>
                    <a:bodyPr/>
                    <a:lstStyle/>
                    <a:p>
                      <a:pPr algn="ctr"/>
                      <a:endParaRPr kumimoji="1" lang="ja-JP" altLang="en-US" dirty="0">
                        <a:latin typeface="+mj-ea"/>
                        <a:ea typeface="+mj-ea"/>
                      </a:endParaRPr>
                    </a:p>
                  </a:txBody>
                  <a:tcPr/>
                </a:tc>
                <a:tc>
                  <a:txBody>
                    <a:bodyPr/>
                    <a:lstStyle/>
                    <a:p>
                      <a:pPr algn="ctr"/>
                      <a:r>
                        <a:rPr kumimoji="1" lang="ja-JP" altLang="en-US" sz="2000" b="0" dirty="0" smtClean="0">
                          <a:latin typeface="+mj-ea"/>
                          <a:ea typeface="+mj-ea"/>
                        </a:rPr>
                        <a:t>有意</a:t>
                      </a:r>
                      <a:endParaRPr kumimoji="1" lang="ja-JP" altLang="en-US" sz="2000" b="0" dirty="0">
                        <a:latin typeface="+mj-ea"/>
                        <a:ea typeface="+mj-ea"/>
                      </a:endParaRPr>
                    </a:p>
                  </a:txBody>
                  <a:tcPr/>
                </a:tc>
                <a:tc>
                  <a:txBody>
                    <a:bodyPr/>
                    <a:lstStyle/>
                    <a:p>
                      <a:pPr algn="ctr"/>
                      <a:r>
                        <a:rPr kumimoji="1" lang="ja-JP" altLang="en-US" sz="2000" b="0" dirty="0" smtClean="0">
                          <a:latin typeface="+mj-ea"/>
                          <a:ea typeface="+mj-ea"/>
                        </a:rPr>
                        <a:t>非有意</a:t>
                      </a:r>
                      <a:endParaRPr kumimoji="1" lang="ja-JP" altLang="en-US" sz="2000" b="0" dirty="0">
                        <a:latin typeface="+mj-ea"/>
                        <a:ea typeface="+mj-ea"/>
                      </a:endParaRPr>
                    </a:p>
                  </a:txBody>
                  <a:tcPr/>
                </a:tc>
                <a:extLst>
                  <a:ext uri="{0D108BD9-81ED-4DB2-BD59-A6C34878D82A}">
                    <a16:rowId xmlns:a16="http://schemas.microsoft.com/office/drawing/2014/main" xmlns="" val="10000"/>
                  </a:ext>
                </a:extLst>
              </a:tr>
              <a:tr h="675296">
                <a:tc>
                  <a:txBody>
                    <a:bodyPr/>
                    <a:lstStyle/>
                    <a:p>
                      <a:pPr algn="ctr"/>
                      <a:r>
                        <a:rPr kumimoji="1" lang="ja-JP" altLang="en-US" sz="2000" dirty="0" smtClean="0">
                          <a:latin typeface="+mj-ea"/>
                          <a:ea typeface="+mj-ea"/>
                        </a:rPr>
                        <a:t>お～</a:t>
                      </a:r>
                      <a:r>
                        <a:rPr kumimoji="1" lang="ja-JP" altLang="en-US" sz="2000" dirty="0" err="1" smtClean="0">
                          <a:latin typeface="+mj-ea"/>
                          <a:ea typeface="+mj-ea"/>
                        </a:rPr>
                        <a:t>いお</a:t>
                      </a:r>
                      <a:r>
                        <a:rPr kumimoji="1" lang="ja-JP" altLang="en-US" sz="2000" dirty="0" smtClean="0">
                          <a:latin typeface="+mj-ea"/>
                          <a:ea typeface="+mj-ea"/>
                        </a:rPr>
                        <a:t>茶</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・富士山の清掃活動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・小児病院への車椅子寄付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・琵琶湖の環境整備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1"/>
                  </a:ext>
                </a:extLst>
              </a:tr>
              <a:tr h="1078822">
                <a:tc>
                  <a:txBody>
                    <a:bodyPr/>
                    <a:lstStyle/>
                    <a:p>
                      <a:pPr algn="ctr"/>
                      <a:r>
                        <a:rPr kumimoji="1" lang="ja-JP" altLang="en-US" sz="2000" dirty="0" smtClean="0">
                          <a:latin typeface="+mj-ea"/>
                          <a:ea typeface="+mj-ea"/>
                        </a:rPr>
                        <a:t>アースノーマット</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・途上国でのマラリア予防</a:t>
                      </a:r>
                      <a:r>
                        <a:rPr kumimoji="1" lang="ja-JP" altLang="en-US" sz="1300" b="1" dirty="0" smtClean="0">
                          <a:solidFill>
                            <a:srgbClr val="FF0000"/>
                          </a:solidFill>
                          <a:latin typeface="+mj-ea"/>
                          <a:ea typeface="+mj-ea"/>
                        </a:rPr>
                        <a:t>●</a:t>
                      </a:r>
                      <a:r>
                        <a:rPr kumimoji="1" lang="ja-JP" altLang="en-US" sz="1300" b="1" dirty="0" smtClean="0">
                          <a:solidFill>
                            <a:srgbClr val="0070C0"/>
                          </a:solidFill>
                          <a:latin typeface="+mj-ea"/>
                          <a:ea typeface="+mj-ea"/>
                        </a:rPr>
                        <a:t>●</a:t>
                      </a:r>
                      <a:endParaRPr kumimoji="1" lang="en-US" altLang="ja-JP" sz="1300" b="1" dirty="0" smtClean="0">
                        <a:solidFill>
                          <a:srgbClr val="0070C0"/>
                        </a:solidFill>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・シオアメンボの保護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endParaRPr kumimoji="1" lang="ja-JP" altLang="en-US" sz="1300" b="1" dirty="0">
                        <a:latin typeface="+mj-ea"/>
                        <a:ea typeface="+mj-ea"/>
                      </a:endParaRPr>
                    </a:p>
                  </a:txBody>
                  <a:tcPr/>
                </a:tc>
                <a:extLst>
                  <a:ext uri="{0D108BD9-81ED-4DB2-BD59-A6C34878D82A}">
                    <a16:rowId xmlns:a16="http://schemas.microsoft.com/office/drawing/2014/main" xmlns="" val="10002"/>
                  </a:ext>
                </a:extLst>
              </a:tr>
              <a:tr h="675296">
                <a:tc>
                  <a:txBody>
                    <a:bodyPr/>
                    <a:lstStyle/>
                    <a:p>
                      <a:pPr algn="ctr"/>
                      <a:r>
                        <a:rPr kumimoji="1" lang="ja-JP" altLang="en-US" sz="2000" dirty="0" smtClean="0">
                          <a:latin typeface="+mj-ea"/>
                          <a:ea typeface="+mj-ea"/>
                        </a:rPr>
                        <a:t>ダース</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txBody>
                  <a:tcPr/>
                </a:tc>
                <a:tc>
                  <a:txBody>
                    <a:bodyPr/>
                    <a:lstStyle/>
                    <a:p>
                      <a:pPr algn="l"/>
                      <a:r>
                        <a:rPr kumimoji="1" lang="ja-JP" altLang="en-US" sz="1300" b="1" dirty="0" smtClean="0">
                          <a:latin typeface="+mj-ea"/>
                          <a:ea typeface="+mj-ea"/>
                        </a:rPr>
                        <a:t>・カカオ原産国の子供の教育支援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・オーストラリアの珊瑚礁保護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3"/>
                  </a:ext>
                </a:extLst>
              </a:tr>
              <a:tr h="675296">
                <a:tc>
                  <a:txBody>
                    <a:bodyPr/>
                    <a:lstStyle/>
                    <a:p>
                      <a:pPr algn="ctr"/>
                      <a:r>
                        <a:rPr kumimoji="1" lang="ja-JP" altLang="en-US" sz="2000" dirty="0" smtClean="0">
                          <a:latin typeface="+mj-ea"/>
                          <a:ea typeface="+mj-ea"/>
                        </a:rPr>
                        <a:t>ケンタッキー</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4"/>
                  </a:ext>
                </a:extLst>
              </a:tr>
              <a:tr h="870382">
                <a:tc>
                  <a:txBody>
                    <a:bodyPr/>
                    <a:lstStyle/>
                    <a:p>
                      <a:pPr algn="ctr"/>
                      <a:r>
                        <a:rPr kumimoji="1" lang="ja-JP" altLang="en-US" sz="2000" dirty="0" smtClean="0">
                          <a:latin typeface="+mj-ea"/>
                          <a:ea typeface="+mj-ea"/>
                        </a:rPr>
                        <a:t>ネピア</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・途上国での図書館建設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・トイレのない地域へのトイレ供給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・湿地での植林活動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5"/>
                  </a:ext>
                </a:extLst>
              </a:tr>
              <a:tr h="675296">
                <a:tc>
                  <a:txBody>
                    <a:bodyPr/>
                    <a:lstStyle/>
                    <a:p>
                      <a:pPr algn="ctr"/>
                      <a:r>
                        <a:rPr kumimoji="1" lang="en-US" altLang="ja-JP" sz="2000" dirty="0" smtClean="0">
                          <a:latin typeface="+mj-ea"/>
                          <a:ea typeface="+mj-ea"/>
                        </a:rPr>
                        <a:t>IKEA</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・途上国への電気の供給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・動物保護団体への保護</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・途上国少数民族への教育支援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6"/>
                  </a:ext>
                </a:extLst>
              </a:tr>
            </a:tbl>
          </a:graphicData>
        </a:graphic>
      </p:graphicFrame>
      <p:sp>
        <p:nvSpPr>
          <p:cNvPr id="7" name="テキスト ボックス 6"/>
          <p:cNvSpPr txBox="1"/>
          <p:nvPr/>
        </p:nvSpPr>
        <p:spPr>
          <a:xfrm>
            <a:off x="6516216" y="764704"/>
            <a:ext cx="2454518" cy="646331"/>
          </a:xfrm>
          <a:prstGeom prst="rect">
            <a:avLst/>
          </a:prstGeom>
          <a:noFill/>
        </p:spPr>
        <p:txBody>
          <a:bodyPr wrap="none" rtlCol="0">
            <a:spAutoFit/>
          </a:bodyPr>
          <a:lstStyle/>
          <a:p>
            <a:r>
              <a:rPr lang="en-US" altLang="ja-JP" sz="1200" dirty="0" smtClean="0">
                <a:latin typeface="+mj-ea"/>
                <a:ea typeface="+mj-ea"/>
              </a:rPr>
              <a:t>※</a:t>
            </a:r>
            <a:r>
              <a:rPr lang="en-US" altLang="ja-JP" dirty="0" smtClean="0">
                <a:latin typeface="+mj-ea"/>
                <a:ea typeface="+mj-ea"/>
              </a:rPr>
              <a:t> </a:t>
            </a:r>
            <a:r>
              <a:rPr lang="ja-JP" altLang="en-US" dirty="0" smtClean="0">
                <a:latin typeface="+mj-ea"/>
                <a:ea typeface="+mj-ea"/>
              </a:rPr>
              <a:t>態度 高中低</a:t>
            </a:r>
            <a:r>
              <a:rPr lang="en-US" altLang="ja-JP" dirty="0" smtClean="0">
                <a:latin typeface="+mj-ea"/>
                <a:ea typeface="+mj-ea"/>
              </a:rPr>
              <a:t>:</a:t>
            </a:r>
            <a:r>
              <a:rPr lang="ja-JP" altLang="en-US" b="1" dirty="0" smtClean="0">
                <a:solidFill>
                  <a:srgbClr val="FF0000"/>
                </a:solidFill>
                <a:latin typeface="+mj-ea"/>
                <a:ea typeface="+mj-ea"/>
              </a:rPr>
              <a:t>●▲</a:t>
            </a:r>
            <a:r>
              <a:rPr lang="en-US" altLang="ja-JP" b="1" dirty="0" smtClean="0">
                <a:solidFill>
                  <a:srgbClr val="FF0000"/>
                </a:solidFill>
                <a:latin typeface="+mj-ea"/>
                <a:ea typeface="+mj-ea"/>
              </a:rPr>
              <a:t>×</a:t>
            </a:r>
          </a:p>
          <a:p>
            <a:r>
              <a:rPr lang="ja-JP" altLang="en-US" dirty="0" smtClean="0">
                <a:latin typeface="+mj-ea"/>
                <a:ea typeface="+mj-ea"/>
              </a:rPr>
              <a:t>適合度 高中低</a:t>
            </a:r>
            <a:r>
              <a:rPr lang="en-US" altLang="ja-JP" dirty="0" smtClean="0">
                <a:latin typeface="+mj-ea"/>
                <a:ea typeface="+mj-ea"/>
              </a:rPr>
              <a:t>:</a:t>
            </a:r>
            <a:r>
              <a:rPr lang="ja-JP" altLang="en-US" b="1" dirty="0" smtClean="0">
                <a:solidFill>
                  <a:srgbClr val="0070C0"/>
                </a:solidFill>
                <a:latin typeface="+mj-ea"/>
                <a:ea typeface="+mj-ea"/>
              </a:rPr>
              <a:t>●▲</a:t>
            </a:r>
            <a:r>
              <a:rPr lang="en-US" altLang="ja-JP" b="1" dirty="0" smtClean="0">
                <a:solidFill>
                  <a:srgbClr val="0070C0"/>
                </a:solidFill>
                <a:latin typeface="+mj-ea"/>
                <a:ea typeface="+mj-ea"/>
              </a:rPr>
              <a:t>×</a:t>
            </a:r>
            <a:endParaRPr kumimoji="1" lang="ja-JP" altLang="en-US" b="1" dirty="0">
              <a:latin typeface="+mj-ea"/>
              <a:ea typeface="+mj-ea"/>
            </a:endParaRPr>
          </a:p>
        </p:txBody>
      </p:sp>
      <p:sp>
        <p:nvSpPr>
          <p:cNvPr id="4" name="日付プレースホルダー 3"/>
          <p:cNvSpPr>
            <a:spLocks noGrp="1"/>
          </p:cNvSpPr>
          <p:nvPr>
            <p:ph type="dt" sz="half" idx="10"/>
          </p:nvPr>
        </p:nvSpPr>
        <p:spPr/>
        <p:txBody>
          <a:bodyPr/>
          <a:lstStyle/>
          <a:p>
            <a:fld id="{8C003D7D-34C1-4C14-BD54-C478957B8DC7}" type="datetime1">
              <a:rPr kumimoji="1" lang="ja-JP" altLang="en-US" smtClean="0"/>
              <a:t>2015/12/19</a:t>
            </a:fld>
            <a:endParaRPr kumimoji="1" lang="ja-JP" altLang="en-US"/>
          </a:p>
        </p:txBody>
      </p:sp>
    </p:spTree>
    <p:extLst>
      <p:ext uri="{BB962C8B-B14F-4D97-AF65-F5344CB8AC3E}">
        <p14:creationId xmlns:p14="http://schemas.microsoft.com/office/powerpoint/2010/main" val="2749702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はじめに</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3</a:t>
            </a:fld>
            <a:endParaRPr kumimoji="1" lang="ja-JP" altLang="en-US" dirty="0"/>
          </a:p>
        </p:txBody>
      </p:sp>
      <p:sp>
        <p:nvSpPr>
          <p:cNvPr id="3" name="コンテンツ プレースホルダー 2"/>
          <p:cNvSpPr>
            <a:spLocks noGrp="1"/>
          </p:cNvSpPr>
          <p:nvPr>
            <p:ph sz="quarter" idx="1"/>
          </p:nvPr>
        </p:nvSpPr>
        <p:spPr/>
        <p:txBody>
          <a:bodyPr>
            <a:normAutofit/>
          </a:bodyPr>
          <a:lstStyle/>
          <a:p>
            <a:pPr marL="0" indent="0">
              <a:buNone/>
            </a:pPr>
            <a:r>
              <a:rPr kumimoji="1" lang="ja-JP" altLang="en-US" sz="2800" dirty="0" smtClean="0">
                <a:latin typeface="+mj-ea"/>
                <a:ea typeface="+mj-ea"/>
              </a:rPr>
              <a:t>　</a:t>
            </a:r>
            <a:endParaRPr kumimoji="1" lang="ja-JP" altLang="en-US" sz="2800" dirty="0">
              <a:latin typeface="+mj-ea"/>
              <a:ea typeface="+mj-ea"/>
            </a:endParaRPr>
          </a:p>
        </p:txBody>
      </p:sp>
      <p:pic>
        <p:nvPicPr>
          <p:cNvPr id="1026" name="Picture 2" descr="http://g-ec2.images-amazon.com/images/G/09/detail/review/B002CQUZ2S_volvic_feature_01._V192601218_.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628800"/>
            <a:ext cx="8096250" cy="4772025"/>
          </a:xfrm>
          <a:prstGeom prst="rect">
            <a:avLst/>
          </a:prstGeom>
          <a:noFill/>
          <a:extLst>
            <a:ext uri="{909E8E84-426E-40DD-AFC4-6F175D3DCCD1}">
              <a14:hiddenFill xmlns:a14="http://schemas.microsoft.com/office/drawing/2010/main">
                <a:solidFill>
                  <a:srgbClr val="FFFFFF"/>
                </a:solidFill>
              </a14:hiddenFill>
            </a:ext>
          </a:extLst>
        </p:spPr>
      </p:pic>
      <p:sp>
        <p:nvSpPr>
          <p:cNvPr id="5" name="日付プレースホルダー 4"/>
          <p:cNvSpPr>
            <a:spLocks noGrp="1"/>
          </p:cNvSpPr>
          <p:nvPr>
            <p:ph type="dt" sz="half" idx="10"/>
          </p:nvPr>
        </p:nvSpPr>
        <p:spPr/>
        <p:txBody>
          <a:bodyPr/>
          <a:lstStyle/>
          <a:p>
            <a:fld id="{9F0F57CE-0890-4B91-95FC-070EF1B6A979}" type="datetime1">
              <a:rPr kumimoji="1" lang="ja-JP" altLang="en-US" smtClean="0"/>
              <a:t>2015/12/19</a:t>
            </a:fld>
            <a:endParaRPr kumimoji="1" lang="ja-JP" altLang="en-US"/>
          </a:p>
        </p:txBody>
      </p:sp>
    </p:spTree>
    <p:extLst>
      <p:ext uri="{BB962C8B-B14F-4D97-AF65-F5344CB8AC3E}">
        <p14:creationId xmlns:p14="http://schemas.microsoft.com/office/powerpoint/2010/main" val="9014846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30</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3828790147"/>
              </p:ext>
            </p:extLst>
          </p:nvPr>
        </p:nvGraphicFramePr>
        <p:xfrm>
          <a:off x="611560" y="1556792"/>
          <a:ext cx="8064894" cy="5105400"/>
        </p:xfrm>
        <a:graphic>
          <a:graphicData uri="http://schemas.openxmlformats.org/drawingml/2006/table">
            <a:tbl>
              <a:tblPr firstRow="1" bandRow="1">
                <a:tableStyleId>{5C22544A-7EE6-4342-B048-85BDC9FD1C3A}</a:tableStyleId>
              </a:tblPr>
              <a:tblGrid>
                <a:gridCol w="2283864">
                  <a:extLst>
                    <a:ext uri="{9D8B030D-6E8A-4147-A177-3AD203B41FA5}">
                      <a16:colId xmlns:a16="http://schemas.microsoft.com/office/drawing/2014/main" xmlns="" val="20000"/>
                    </a:ext>
                  </a:extLst>
                </a:gridCol>
                <a:gridCol w="2854830">
                  <a:extLst>
                    <a:ext uri="{9D8B030D-6E8A-4147-A177-3AD203B41FA5}">
                      <a16:colId xmlns:a16="http://schemas.microsoft.com/office/drawing/2014/main" xmlns="" val="20001"/>
                    </a:ext>
                  </a:extLst>
                </a:gridCol>
                <a:gridCol w="2926200">
                  <a:extLst>
                    <a:ext uri="{9D8B030D-6E8A-4147-A177-3AD203B41FA5}">
                      <a16:colId xmlns:a16="http://schemas.microsoft.com/office/drawing/2014/main" xmlns="" val="20002"/>
                    </a:ext>
                  </a:extLst>
                </a:gridCol>
              </a:tblGrid>
              <a:tr h="390171">
                <a:tc>
                  <a:txBody>
                    <a:bodyPr/>
                    <a:lstStyle/>
                    <a:p>
                      <a:pPr algn="ctr"/>
                      <a:endParaRPr kumimoji="1" lang="ja-JP" altLang="en-US" dirty="0">
                        <a:latin typeface="+mj-ea"/>
                        <a:ea typeface="+mj-ea"/>
                      </a:endParaRPr>
                    </a:p>
                  </a:txBody>
                  <a:tcPr/>
                </a:tc>
                <a:tc>
                  <a:txBody>
                    <a:bodyPr/>
                    <a:lstStyle/>
                    <a:p>
                      <a:pPr algn="ctr"/>
                      <a:r>
                        <a:rPr kumimoji="1" lang="ja-JP" altLang="en-US" sz="2000" b="0" dirty="0" smtClean="0">
                          <a:latin typeface="+mj-ea"/>
                          <a:ea typeface="+mj-ea"/>
                        </a:rPr>
                        <a:t>有意</a:t>
                      </a:r>
                      <a:endParaRPr kumimoji="1" lang="ja-JP" altLang="en-US" sz="2000" b="0" dirty="0">
                        <a:latin typeface="+mj-ea"/>
                        <a:ea typeface="+mj-ea"/>
                      </a:endParaRPr>
                    </a:p>
                  </a:txBody>
                  <a:tcPr/>
                </a:tc>
                <a:tc>
                  <a:txBody>
                    <a:bodyPr/>
                    <a:lstStyle/>
                    <a:p>
                      <a:pPr algn="ctr"/>
                      <a:r>
                        <a:rPr kumimoji="1" lang="ja-JP" altLang="en-US" sz="2000" b="0" dirty="0" smtClean="0">
                          <a:latin typeface="+mj-ea"/>
                          <a:ea typeface="+mj-ea"/>
                        </a:rPr>
                        <a:t>非有意</a:t>
                      </a:r>
                      <a:endParaRPr kumimoji="1" lang="ja-JP" altLang="en-US" sz="2000" b="0" dirty="0">
                        <a:latin typeface="+mj-ea"/>
                        <a:ea typeface="+mj-ea"/>
                      </a:endParaRPr>
                    </a:p>
                  </a:txBody>
                  <a:tcPr/>
                </a:tc>
                <a:extLst>
                  <a:ext uri="{0D108BD9-81ED-4DB2-BD59-A6C34878D82A}">
                    <a16:rowId xmlns:a16="http://schemas.microsoft.com/office/drawing/2014/main" xmlns="" val="10000"/>
                  </a:ext>
                </a:extLst>
              </a:tr>
              <a:tr h="675296">
                <a:tc>
                  <a:txBody>
                    <a:bodyPr/>
                    <a:lstStyle/>
                    <a:p>
                      <a:pPr algn="ctr"/>
                      <a:r>
                        <a:rPr kumimoji="1" lang="ja-JP" altLang="en-US" sz="2000" dirty="0" smtClean="0">
                          <a:latin typeface="+mj-ea"/>
                          <a:ea typeface="+mj-ea"/>
                        </a:rPr>
                        <a:t>お～</a:t>
                      </a:r>
                      <a:r>
                        <a:rPr kumimoji="1" lang="ja-JP" altLang="en-US" sz="2000" dirty="0" err="1" smtClean="0">
                          <a:latin typeface="+mj-ea"/>
                          <a:ea typeface="+mj-ea"/>
                        </a:rPr>
                        <a:t>いお</a:t>
                      </a:r>
                      <a:r>
                        <a:rPr kumimoji="1" lang="ja-JP" altLang="en-US" sz="2000" dirty="0" smtClean="0">
                          <a:latin typeface="+mj-ea"/>
                          <a:ea typeface="+mj-ea"/>
                        </a:rPr>
                        <a:t>茶</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・富士山の清掃活動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・小児病院への車椅子寄付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・琵琶湖の環境整備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1"/>
                  </a:ext>
                </a:extLst>
              </a:tr>
              <a:tr h="1078822">
                <a:tc>
                  <a:txBody>
                    <a:bodyPr/>
                    <a:lstStyle/>
                    <a:p>
                      <a:pPr algn="ctr"/>
                      <a:r>
                        <a:rPr kumimoji="1" lang="ja-JP" altLang="en-US" sz="2000" dirty="0" smtClean="0">
                          <a:latin typeface="+mj-ea"/>
                          <a:ea typeface="+mj-ea"/>
                        </a:rPr>
                        <a:t>アースノーマット</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・途上国でのマラリア予防</a:t>
                      </a:r>
                      <a:r>
                        <a:rPr kumimoji="1" lang="ja-JP" altLang="en-US" sz="1300" b="1" dirty="0" smtClean="0">
                          <a:solidFill>
                            <a:srgbClr val="FF0000"/>
                          </a:solidFill>
                          <a:latin typeface="+mj-ea"/>
                          <a:ea typeface="+mj-ea"/>
                        </a:rPr>
                        <a:t>●</a:t>
                      </a:r>
                      <a:r>
                        <a:rPr kumimoji="1" lang="ja-JP" altLang="en-US" sz="1300" b="1" dirty="0" smtClean="0">
                          <a:solidFill>
                            <a:srgbClr val="0070C0"/>
                          </a:solidFill>
                          <a:latin typeface="+mj-ea"/>
                          <a:ea typeface="+mj-ea"/>
                        </a:rPr>
                        <a:t>●</a:t>
                      </a:r>
                      <a:endParaRPr kumimoji="1" lang="en-US" altLang="ja-JP" sz="1300" b="1" dirty="0" smtClean="0">
                        <a:solidFill>
                          <a:srgbClr val="0070C0"/>
                        </a:solidFill>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・シオアメトンボの保護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endParaRPr kumimoji="1" lang="ja-JP" altLang="en-US" sz="1300" b="1" dirty="0">
                        <a:latin typeface="+mj-ea"/>
                        <a:ea typeface="+mj-ea"/>
                      </a:endParaRPr>
                    </a:p>
                  </a:txBody>
                  <a:tcPr/>
                </a:tc>
                <a:extLst>
                  <a:ext uri="{0D108BD9-81ED-4DB2-BD59-A6C34878D82A}">
                    <a16:rowId xmlns:a16="http://schemas.microsoft.com/office/drawing/2014/main" xmlns="" val="10002"/>
                  </a:ext>
                </a:extLst>
              </a:tr>
              <a:tr h="675296">
                <a:tc>
                  <a:txBody>
                    <a:bodyPr/>
                    <a:lstStyle/>
                    <a:p>
                      <a:pPr algn="ctr"/>
                      <a:r>
                        <a:rPr kumimoji="1" lang="ja-JP" altLang="en-US" sz="2000" dirty="0" smtClean="0">
                          <a:latin typeface="+mj-ea"/>
                          <a:ea typeface="+mj-ea"/>
                        </a:rPr>
                        <a:t>ダース</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txBody>
                  <a:tcPr/>
                </a:tc>
                <a:tc>
                  <a:txBody>
                    <a:bodyPr/>
                    <a:lstStyle/>
                    <a:p>
                      <a:pPr algn="l"/>
                      <a:r>
                        <a:rPr kumimoji="1" lang="ja-JP" altLang="en-US" sz="1300" b="1" dirty="0" smtClean="0">
                          <a:latin typeface="+mj-ea"/>
                          <a:ea typeface="+mj-ea"/>
                        </a:rPr>
                        <a:t>・カカオ原産国の子供の教育支援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・オーストラリアの珊瑚礁保護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3"/>
                  </a:ext>
                </a:extLst>
              </a:tr>
              <a:tr h="675296">
                <a:tc>
                  <a:txBody>
                    <a:bodyPr/>
                    <a:lstStyle/>
                    <a:p>
                      <a:pPr algn="ctr"/>
                      <a:r>
                        <a:rPr kumimoji="1" lang="ja-JP" altLang="en-US" sz="2000" dirty="0" smtClean="0">
                          <a:latin typeface="+mj-ea"/>
                          <a:ea typeface="+mj-ea"/>
                        </a:rPr>
                        <a:t>ケンタッキー</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4"/>
                  </a:ext>
                </a:extLst>
              </a:tr>
              <a:tr h="870382">
                <a:tc>
                  <a:txBody>
                    <a:bodyPr/>
                    <a:lstStyle/>
                    <a:p>
                      <a:pPr algn="ctr"/>
                      <a:r>
                        <a:rPr kumimoji="1" lang="ja-JP" altLang="en-US" sz="2000" dirty="0" smtClean="0">
                          <a:latin typeface="+mj-ea"/>
                          <a:ea typeface="+mj-ea"/>
                        </a:rPr>
                        <a:t>ネピア</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・途上国での図書館建設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・トイレのない地域へのトイレ供給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・湿地での植林活動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5"/>
                  </a:ext>
                </a:extLst>
              </a:tr>
              <a:tr h="675296">
                <a:tc>
                  <a:txBody>
                    <a:bodyPr/>
                    <a:lstStyle/>
                    <a:p>
                      <a:pPr algn="ctr"/>
                      <a:r>
                        <a:rPr kumimoji="1" lang="en-US" altLang="ja-JP" sz="2000" dirty="0" smtClean="0">
                          <a:latin typeface="+mj-ea"/>
                          <a:ea typeface="+mj-ea"/>
                        </a:rPr>
                        <a:t>IKEA</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・途上国への電気の供給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・動物保護団体への保護</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・途上国少数民族への教育支援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6"/>
                  </a:ext>
                </a:extLst>
              </a:tr>
            </a:tbl>
          </a:graphicData>
        </a:graphic>
      </p:graphicFrame>
      <p:sp>
        <p:nvSpPr>
          <p:cNvPr id="7" name="テキスト ボックス 6"/>
          <p:cNvSpPr txBox="1"/>
          <p:nvPr/>
        </p:nvSpPr>
        <p:spPr>
          <a:xfrm>
            <a:off x="6516216" y="764704"/>
            <a:ext cx="2454518" cy="646331"/>
          </a:xfrm>
          <a:prstGeom prst="rect">
            <a:avLst/>
          </a:prstGeom>
          <a:noFill/>
        </p:spPr>
        <p:txBody>
          <a:bodyPr wrap="none" rtlCol="0">
            <a:spAutoFit/>
          </a:bodyPr>
          <a:lstStyle/>
          <a:p>
            <a:r>
              <a:rPr lang="en-US" altLang="ja-JP" sz="1200" dirty="0" smtClean="0">
                <a:latin typeface="+mj-ea"/>
                <a:ea typeface="+mj-ea"/>
              </a:rPr>
              <a:t>※</a:t>
            </a:r>
            <a:r>
              <a:rPr lang="en-US" altLang="ja-JP" dirty="0" smtClean="0">
                <a:latin typeface="+mj-ea"/>
                <a:ea typeface="+mj-ea"/>
              </a:rPr>
              <a:t> </a:t>
            </a:r>
            <a:r>
              <a:rPr lang="ja-JP" altLang="en-US" dirty="0" smtClean="0">
                <a:latin typeface="+mj-ea"/>
                <a:ea typeface="+mj-ea"/>
              </a:rPr>
              <a:t>態度 高中低</a:t>
            </a:r>
            <a:r>
              <a:rPr lang="en-US" altLang="ja-JP" dirty="0" smtClean="0">
                <a:latin typeface="+mj-ea"/>
                <a:ea typeface="+mj-ea"/>
              </a:rPr>
              <a:t>:</a:t>
            </a:r>
            <a:r>
              <a:rPr lang="ja-JP" altLang="en-US" b="1" dirty="0" smtClean="0">
                <a:solidFill>
                  <a:srgbClr val="FF0000"/>
                </a:solidFill>
                <a:latin typeface="+mj-ea"/>
                <a:ea typeface="+mj-ea"/>
              </a:rPr>
              <a:t>●▲</a:t>
            </a:r>
            <a:r>
              <a:rPr lang="en-US" altLang="ja-JP" b="1" dirty="0" smtClean="0">
                <a:solidFill>
                  <a:srgbClr val="FF0000"/>
                </a:solidFill>
                <a:latin typeface="+mj-ea"/>
                <a:ea typeface="+mj-ea"/>
              </a:rPr>
              <a:t>×</a:t>
            </a:r>
          </a:p>
          <a:p>
            <a:r>
              <a:rPr lang="ja-JP" altLang="en-US" dirty="0" smtClean="0">
                <a:latin typeface="+mj-ea"/>
                <a:ea typeface="+mj-ea"/>
              </a:rPr>
              <a:t>適合度 高中低</a:t>
            </a:r>
            <a:r>
              <a:rPr lang="en-US" altLang="ja-JP" dirty="0" smtClean="0">
                <a:latin typeface="+mj-ea"/>
                <a:ea typeface="+mj-ea"/>
              </a:rPr>
              <a:t>:</a:t>
            </a:r>
            <a:r>
              <a:rPr lang="ja-JP" altLang="en-US" b="1" dirty="0" smtClean="0">
                <a:solidFill>
                  <a:srgbClr val="0070C0"/>
                </a:solidFill>
                <a:latin typeface="+mj-ea"/>
                <a:ea typeface="+mj-ea"/>
              </a:rPr>
              <a:t>●▲</a:t>
            </a:r>
            <a:r>
              <a:rPr lang="en-US" altLang="ja-JP" b="1" dirty="0" smtClean="0">
                <a:solidFill>
                  <a:srgbClr val="0070C0"/>
                </a:solidFill>
                <a:latin typeface="+mj-ea"/>
                <a:ea typeface="+mj-ea"/>
              </a:rPr>
              <a:t>×</a:t>
            </a:r>
            <a:endParaRPr kumimoji="1" lang="ja-JP" altLang="en-US" b="1" dirty="0">
              <a:latin typeface="+mj-ea"/>
              <a:ea typeface="+mj-ea"/>
            </a:endParaRPr>
          </a:p>
        </p:txBody>
      </p:sp>
      <p:sp>
        <p:nvSpPr>
          <p:cNvPr id="6" name="正方形/長方形 5"/>
          <p:cNvSpPr/>
          <p:nvPr/>
        </p:nvSpPr>
        <p:spPr>
          <a:xfrm>
            <a:off x="611560" y="1556792"/>
            <a:ext cx="8064896" cy="5112568"/>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6510208" y="630779"/>
            <a:ext cx="2312640" cy="711696"/>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95536" y="1916831"/>
            <a:ext cx="8427312" cy="3816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latin typeface="+mj-ea"/>
                <a:ea typeface="+mj-ea"/>
              </a:rPr>
              <a:t>6</a:t>
            </a:r>
            <a:r>
              <a:rPr lang="ja-JP" altLang="en-US" sz="3200" dirty="0" smtClean="0">
                <a:latin typeface="+mj-ea"/>
                <a:ea typeface="+mj-ea"/>
              </a:rPr>
              <a:t>種類</a:t>
            </a:r>
            <a:r>
              <a:rPr lang="en-US" altLang="ja-JP" sz="3200" dirty="0" smtClean="0">
                <a:latin typeface="+mj-ea"/>
                <a:ea typeface="+mj-ea"/>
              </a:rPr>
              <a:t>×5</a:t>
            </a:r>
            <a:r>
              <a:rPr lang="ja-JP" altLang="en-US" sz="3200" dirty="0" smtClean="0">
                <a:latin typeface="+mj-ea"/>
                <a:ea typeface="+mj-ea"/>
              </a:rPr>
              <a:t>項目＝</a:t>
            </a:r>
            <a:r>
              <a:rPr lang="en-US" altLang="ja-JP" sz="3600" dirty="0" smtClean="0">
                <a:latin typeface="+mj-ea"/>
                <a:ea typeface="+mj-ea"/>
              </a:rPr>
              <a:t>30</a:t>
            </a:r>
            <a:r>
              <a:rPr lang="ja-JP" altLang="en-US" sz="3200" dirty="0" smtClean="0">
                <a:latin typeface="+mj-ea"/>
                <a:ea typeface="+mj-ea"/>
              </a:rPr>
              <a:t>項目のうち</a:t>
            </a:r>
            <a:endParaRPr lang="en-US" altLang="ja-JP" sz="3200" dirty="0" smtClean="0">
              <a:latin typeface="+mj-ea"/>
              <a:ea typeface="+mj-ea"/>
            </a:endParaRPr>
          </a:p>
          <a:p>
            <a:pPr algn="ctr"/>
            <a:r>
              <a:rPr lang="en-US" altLang="ja-JP" sz="3600" dirty="0" smtClean="0">
                <a:latin typeface="+mj-ea"/>
                <a:ea typeface="+mj-ea"/>
              </a:rPr>
              <a:t>19</a:t>
            </a:r>
            <a:r>
              <a:rPr lang="ja-JP" altLang="en-US" sz="3200" dirty="0" smtClean="0">
                <a:latin typeface="+mj-ea"/>
                <a:ea typeface="+mj-ea"/>
              </a:rPr>
              <a:t>項目（約</a:t>
            </a:r>
            <a:r>
              <a:rPr lang="en-US" altLang="ja-JP" sz="3200" dirty="0" smtClean="0">
                <a:latin typeface="+mj-ea"/>
                <a:ea typeface="+mj-ea"/>
              </a:rPr>
              <a:t>6</a:t>
            </a:r>
            <a:r>
              <a:rPr lang="ja-JP" altLang="en-US" sz="3200" dirty="0" smtClean="0">
                <a:latin typeface="+mj-ea"/>
                <a:ea typeface="+mj-ea"/>
              </a:rPr>
              <a:t>割）が</a:t>
            </a:r>
            <a:r>
              <a:rPr lang="ja-JP" altLang="en-US" sz="3200" u="sng" dirty="0" smtClean="0">
                <a:latin typeface="+mj-ea"/>
                <a:ea typeface="+mj-ea"/>
              </a:rPr>
              <a:t>有意になった。</a:t>
            </a:r>
            <a:endParaRPr kumimoji="1" lang="ja-JP" altLang="en-US" sz="3200" u="sng" dirty="0">
              <a:latin typeface="+mj-ea"/>
              <a:ea typeface="+mj-ea"/>
            </a:endParaRPr>
          </a:p>
        </p:txBody>
      </p:sp>
      <p:sp>
        <p:nvSpPr>
          <p:cNvPr id="4" name="日付プレースホルダー 3"/>
          <p:cNvSpPr>
            <a:spLocks noGrp="1"/>
          </p:cNvSpPr>
          <p:nvPr>
            <p:ph type="dt" sz="half" idx="10"/>
          </p:nvPr>
        </p:nvSpPr>
        <p:spPr/>
        <p:txBody>
          <a:bodyPr/>
          <a:lstStyle/>
          <a:p>
            <a:fld id="{83F3DEE3-6A09-4D38-83FC-DE778BE3CE57}" type="datetime1">
              <a:rPr kumimoji="1" lang="ja-JP" altLang="en-US" smtClean="0"/>
              <a:t>2015/12/19</a:t>
            </a:fld>
            <a:endParaRPr kumimoji="1" lang="ja-JP" altLang="en-US"/>
          </a:p>
        </p:txBody>
      </p:sp>
    </p:spTree>
    <p:extLst>
      <p:ext uri="{BB962C8B-B14F-4D97-AF65-F5344CB8AC3E}">
        <p14:creationId xmlns:p14="http://schemas.microsoft.com/office/powerpoint/2010/main" val="3794502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31</a:t>
            </a:fld>
            <a:endParaRPr kumimoji="1" lang="ja-JP" altLang="en-US"/>
          </a:p>
        </p:txBody>
      </p:sp>
      <p:graphicFrame>
        <p:nvGraphicFramePr>
          <p:cNvPr id="5" name="コンテンツ プレースホルダー 4"/>
          <p:cNvGraphicFramePr>
            <a:graphicFrameLocks noGrp="1"/>
          </p:cNvGraphicFramePr>
          <p:nvPr>
            <p:ph sz="quarter" idx="1"/>
            <p:extLst>
              <p:ext uri="{D42A27DB-BD31-4B8C-83A1-F6EECF244321}">
                <p14:modId xmlns:p14="http://schemas.microsoft.com/office/powerpoint/2010/main" val="4224182524"/>
              </p:ext>
            </p:extLst>
          </p:nvPr>
        </p:nvGraphicFramePr>
        <p:xfrm>
          <a:off x="251520" y="1484784"/>
          <a:ext cx="8640959" cy="5206365"/>
        </p:xfrm>
        <a:graphic>
          <a:graphicData uri="http://schemas.openxmlformats.org/drawingml/2006/table">
            <a:tbl>
              <a:tblPr firstRow="1" bandRow="1">
                <a:tableStyleId>{69CF1AB2-1976-4502-BF36-3FF5EA218861}</a:tableStyleId>
              </a:tblPr>
              <a:tblGrid>
                <a:gridCol w="815467">
                  <a:extLst>
                    <a:ext uri="{9D8B030D-6E8A-4147-A177-3AD203B41FA5}">
                      <a16:colId xmlns:a16="http://schemas.microsoft.com/office/drawing/2014/main" xmlns="" val="20000"/>
                    </a:ext>
                  </a:extLst>
                </a:gridCol>
                <a:gridCol w="2568909">
                  <a:extLst>
                    <a:ext uri="{9D8B030D-6E8A-4147-A177-3AD203B41FA5}">
                      <a16:colId xmlns:a16="http://schemas.microsoft.com/office/drawing/2014/main" xmlns="" val="20001"/>
                    </a:ext>
                  </a:extLst>
                </a:gridCol>
                <a:gridCol w="2664296">
                  <a:extLst>
                    <a:ext uri="{9D8B030D-6E8A-4147-A177-3AD203B41FA5}">
                      <a16:colId xmlns:a16="http://schemas.microsoft.com/office/drawing/2014/main" xmlns="" val="20002"/>
                    </a:ext>
                  </a:extLst>
                </a:gridCol>
                <a:gridCol w="2592287">
                  <a:extLst>
                    <a:ext uri="{9D8B030D-6E8A-4147-A177-3AD203B41FA5}">
                      <a16:colId xmlns:a16="http://schemas.microsoft.com/office/drawing/2014/main" xmlns="" val="20003"/>
                    </a:ext>
                  </a:extLst>
                </a:gridCol>
              </a:tblGrid>
              <a:tr h="350479">
                <a:tc>
                  <a:txBody>
                    <a:bodyPr/>
                    <a:lstStyle/>
                    <a:p>
                      <a:endParaRPr lang="ja-JP" altLang="en-US" dirty="0"/>
                    </a:p>
                  </a:txBody>
                  <a:tcPr>
                    <a:solidFill>
                      <a:schemeClr val="accent1">
                        <a:lumMod val="60000"/>
                        <a:lumOff val="4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2400" b="1" kern="1200" dirty="0" smtClean="0">
                          <a:solidFill>
                            <a:schemeClr val="bg1"/>
                          </a:solidFill>
                          <a:latin typeface="+mj-ea"/>
                          <a:ea typeface="+mj-ea"/>
                          <a:cs typeface="+mn-cs"/>
                        </a:rPr>
                        <a:t>適合度</a:t>
                      </a:r>
                      <a:r>
                        <a:rPr kumimoji="1" lang="ja-JP" altLang="en-US" sz="1800" b="1" kern="1200" dirty="0" smtClean="0">
                          <a:solidFill>
                            <a:schemeClr val="dk1"/>
                          </a:solidFill>
                          <a:latin typeface="+mj-ea"/>
                          <a:ea typeface="+mn-ea"/>
                          <a:cs typeface="+mn-cs"/>
                        </a:rPr>
                        <a:t>　</a:t>
                      </a:r>
                      <a:r>
                        <a:rPr lang="ja-JP" altLang="en-US" sz="1800" u="none" strike="noStrike" dirty="0" smtClean="0">
                          <a:effectLst/>
                          <a:latin typeface="+mj-ea"/>
                          <a:ea typeface="+mj-ea"/>
                        </a:rPr>
                        <a:t>（高）</a:t>
                      </a:r>
                      <a:r>
                        <a:rPr lang="ja-JP" altLang="en-US" sz="1800" u="none" strike="noStrike" dirty="0" smtClean="0">
                          <a:solidFill>
                            <a:srgbClr val="0070C0"/>
                          </a:solidFill>
                          <a:effectLst/>
                          <a:latin typeface="+mj-ea"/>
                          <a:ea typeface="+mj-ea"/>
                        </a:rPr>
                        <a:t>●</a:t>
                      </a:r>
                      <a:endParaRPr lang="zh-TW"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（中）</a:t>
                      </a:r>
                      <a:r>
                        <a:rPr lang="ja-JP" altLang="en-US" sz="1800" u="none" strike="noStrike" dirty="0">
                          <a:solidFill>
                            <a:srgbClr val="0070C0"/>
                          </a:solidFill>
                          <a:effectLst/>
                          <a:latin typeface="+mj-ea"/>
                          <a:ea typeface="+mj-ea"/>
                        </a:rPr>
                        <a:t>▲</a:t>
                      </a:r>
                      <a:endParaRPr lang="ja-JP"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（低）</a:t>
                      </a:r>
                      <a:r>
                        <a:rPr lang="en-US" altLang="ja-JP" sz="2400" u="none" strike="noStrike" dirty="0">
                          <a:solidFill>
                            <a:srgbClr val="0070C0"/>
                          </a:solidFill>
                          <a:effectLst/>
                          <a:latin typeface="+mj-ea"/>
                          <a:ea typeface="+mj-ea"/>
                        </a:rPr>
                        <a:t>×</a:t>
                      </a:r>
                      <a:endParaRPr lang="en-US" altLang="ja-JP" sz="24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xmlns="" val="10000"/>
                  </a:ext>
                </a:extLst>
              </a:tr>
              <a:tr h="1986048">
                <a:tc>
                  <a:txBody>
                    <a:bodyPr/>
                    <a:lstStyle/>
                    <a:p>
                      <a:pPr algn="ctr" fontAlgn="ctr"/>
                      <a:r>
                        <a:rPr lang="ja-JP" altLang="en-US" sz="2400" b="1" u="none" strike="noStrike" dirty="0" smtClean="0">
                          <a:solidFill>
                            <a:schemeClr val="bg1"/>
                          </a:solidFill>
                          <a:effectLst/>
                          <a:latin typeface="+mj-ea"/>
                          <a:ea typeface="+mj-ea"/>
                        </a:rPr>
                        <a:t>態度</a:t>
                      </a:r>
                      <a:endParaRPr lang="en-US" altLang="ja-JP" sz="2400" b="1" u="none" strike="noStrike" dirty="0" smtClean="0">
                        <a:solidFill>
                          <a:schemeClr val="bg1"/>
                        </a:solidFill>
                        <a:effectLst/>
                        <a:latin typeface="+mj-ea"/>
                        <a:ea typeface="+mj-ea"/>
                      </a:endParaRPr>
                    </a:p>
                    <a:p>
                      <a:pPr algn="r" fontAlgn="ctr"/>
                      <a:endParaRPr lang="en-US" altLang="ja-JP" sz="1800" b="1" u="none" strike="noStrike" dirty="0" smtClean="0">
                        <a:effectLst/>
                        <a:latin typeface="+mj-ea"/>
                        <a:ea typeface="+mj-ea"/>
                      </a:endParaRPr>
                    </a:p>
                    <a:p>
                      <a:pPr algn="r" fontAlgn="ctr"/>
                      <a:endParaRPr lang="en-US" altLang="ja-JP" sz="1800" b="1" u="none" strike="noStrike" dirty="0" smtClean="0">
                        <a:effectLst/>
                        <a:latin typeface="+mj-ea"/>
                        <a:ea typeface="+mj-ea"/>
                      </a:endParaRPr>
                    </a:p>
                    <a:p>
                      <a:pPr algn="r" fontAlgn="ctr"/>
                      <a:r>
                        <a:rPr lang="ja-JP" altLang="en-US" sz="1800" b="1" u="none" strike="noStrike" dirty="0" smtClean="0">
                          <a:effectLst/>
                          <a:latin typeface="+mj-ea"/>
                          <a:ea typeface="+mj-ea"/>
                        </a:rPr>
                        <a:t>（高）</a:t>
                      </a:r>
                      <a:r>
                        <a:rPr lang="ja-JP" altLang="en-US" sz="1800" b="1" u="none" strike="noStrike" dirty="0" smtClean="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solidFill>
                      <a:schemeClr val="accent1">
                        <a:lumMod val="60000"/>
                        <a:lumOff val="40000"/>
                      </a:schemeClr>
                    </a:solidFill>
                  </a:tcPr>
                </a:tc>
                <a:tc>
                  <a:txBody>
                    <a:bodyPr/>
                    <a:lstStyle/>
                    <a:p>
                      <a:r>
                        <a:rPr kumimoji="1" lang="ja-JP" altLang="en-US" sz="1300" b="1" kern="1200" dirty="0" smtClean="0">
                          <a:solidFill>
                            <a:schemeClr val="dk1"/>
                          </a:solidFill>
                          <a:latin typeface="+mj-ea"/>
                          <a:ea typeface="+mn-ea"/>
                          <a:cs typeface="+mn-cs"/>
                        </a:rPr>
                        <a:t>・（お）富士山の清掃活動</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・（ア）途上国でのマラリア予防</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・（ダ）カカオ原産国の子供の教育支援</a:t>
                      </a:r>
                    </a:p>
                    <a:p>
                      <a:pPr algn="l"/>
                      <a:r>
                        <a:rPr kumimoji="1" lang="ja-JP" altLang="en-US" sz="1300" b="1" kern="1200" dirty="0" smtClean="0">
                          <a:solidFill>
                            <a:schemeClr val="dk1"/>
                          </a:solidFill>
                          <a:latin typeface="+mj-ea"/>
                          <a:ea typeface="+mn-ea"/>
                          <a:cs typeface="+mn-cs"/>
                        </a:rPr>
                        <a:t>・（ダ）オーストラリアの珊瑚礁保護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・（ネ）トイレのない地域へのトイレ供給</a:t>
                      </a:r>
                      <a:endParaRPr kumimoji="1" lang="ja-JP" altLang="en-US" sz="1300" dirty="0"/>
                    </a:p>
                  </a:txBody>
                  <a:tcPr/>
                </a:tc>
                <a:tc>
                  <a:txBody>
                    <a:bodyPr/>
                    <a:lstStyle/>
                    <a:p>
                      <a:pPr algn="l"/>
                      <a:r>
                        <a:rPr kumimoji="1" lang="ja-JP" altLang="en-US" sz="1300" b="1" kern="1200" dirty="0" smtClean="0">
                          <a:solidFill>
                            <a:schemeClr val="dk1"/>
                          </a:solidFill>
                          <a:latin typeface="+mj-ea"/>
                          <a:ea typeface="+mn-ea"/>
                          <a:cs typeface="+mn-cs"/>
                        </a:rPr>
                        <a:t>・（お）琵琶湖の環境整備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・（お）湿地の植林活動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・（ア）インフルエンザワクチンの寄付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・（ダ）途上国の出産設備の整備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・（ケ）動物保護団体への寄付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・（ネ）湿地での植林活動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・（イ）途上国への電気の供給</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a:t>
                      </a:r>
                      <a:r>
                        <a:rPr kumimoji="1" lang="ja-JP" altLang="en-US" sz="1200" b="1" kern="1200" dirty="0" smtClean="0">
                          <a:solidFill>
                            <a:schemeClr val="dk1"/>
                          </a:solidFill>
                          <a:latin typeface="+mj-ea"/>
                          <a:ea typeface="+mn-ea"/>
                          <a:cs typeface="+mn-cs"/>
                        </a:rPr>
                        <a:t>途上国少数民族への教育支援</a:t>
                      </a:r>
                      <a:endParaRPr kumimoji="1" lang="ja-JP" altLang="en-US" sz="1200" dirty="0"/>
                    </a:p>
                  </a:txBody>
                  <a:tcPr/>
                </a:tc>
                <a:tc>
                  <a:txBody>
                    <a:bodyPr/>
                    <a:lstStyle/>
                    <a:p>
                      <a:endParaRPr kumimoji="1" lang="ja-JP" altLang="en-US" sz="1300"/>
                    </a:p>
                  </a:txBody>
                  <a:tcPr/>
                </a:tc>
                <a:extLst>
                  <a:ext uri="{0D108BD9-81ED-4DB2-BD59-A6C34878D82A}">
                    <a16:rowId xmlns:a16="http://schemas.microsoft.com/office/drawing/2014/main" xmlns="" val="10001"/>
                  </a:ext>
                </a:extLst>
              </a:tr>
              <a:tr h="2365734">
                <a:tc>
                  <a:txBody>
                    <a:bodyPr/>
                    <a:lstStyle/>
                    <a:p>
                      <a:pPr algn="r" fontAlgn="ctr"/>
                      <a:r>
                        <a:rPr lang="ja-JP" altLang="en-US" sz="1800" b="1" u="none" strike="noStrike" dirty="0">
                          <a:effectLst/>
                          <a:latin typeface="+mj-ea"/>
                          <a:ea typeface="+mj-ea"/>
                        </a:rPr>
                        <a:t>（中）</a:t>
                      </a:r>
                      <a:r>
                        <a:rPr lang="ja-JP" altLang="en-US" sz="1800" b="1" u="none" strike="noStrike" dirty="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r>
                        <a:rPr kumimoji="1" lang="ja-JP" altLang="en-US" sz="1300" b="1" kern="1200" dirty="0" smtClean="0">
                          <a:solidFill>
                            <a:schemeClr val="dk1"/>
                          </a:solidFill>
                          <a:latin typeface="+mj-ea"/>
                          <a:ea typeface="+mn-ea"/>
                          <a:cs typeface="+mn-cs"/>
                        </a:rPr>
                        <a:t>・（ア）シオアメンボの保護</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・（ケ）途上国の学校建設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・（ケ）途上国の出産設備の整備</a:t>
                      </a:r>
                      <a:endParaRPr kumimoji="1" lang="ja-JP" altLang="en-US" sz="1300" dirty="0"/>
                    </a:p>
                  </a:txBody>
                  <a:tcPr/>
                </a:tc>
                <a:tc>
                  <a:txBody>
                    <a:bodyPr/>
                    <a:lstStyle/>
                    <a:p>
                      <a:r>
                        <a:rPr kumimoji="1" lang="ja-JP" altLang="en-US" sz="1300" b="1" kern="1200" dirty="0" smtClean="0">
                          <a:solidFill>
                            <a:schemeClr val="dk1"/>
                          </a:solidFill>
                          <a:latin typeface="+mj-ea"/>
                          <a:ea typeface="+mn-ea"/>
                          <a:cs typeface="+mn-cs"/>
                        </a:rPr>
                        <a:t>・（お）動物保護団体への寄付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・（お）小児病院への車椅子寄付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・（ア）途上国の学校建設</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・（ケ）湿地の植林活動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・（ネ）途上国での図書館建設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a:t>
                      </a:r>
                      <a:r>
                        <a:rPr kumimoji="1" lang="ja-JP" altLang="en-US" sz="1200" b="1" kern="1200" dirty="0" smtClean="0">
                          <a:solidFill>
                            <a:schemeClr val="dk1"/>
                          </a:solidFill>
                          <a:latin typeface="+mj-ea"/>
                          <a:ea typeface="+mn-ea"/>
                          <a:cs typeface="+mn-cs"/>
                        </a:rPr>
                        <a:t>インフルエンザワクチンの寄付</a:t>
                      </a:r>
                      <a:endParaRPr kumimoji="1" lang="en-US" altLang="ja-JP" sz="12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・（イ）動物保護団体への保護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・（イ）乳がんの予防啓発活動</a:t>
                      </a:r>
                      <a:endParaRPr kumimoji="1" lang="en-US" altLang="ja-JP" sz="1300" b="1" kern="1200" dirty="0" smtClean="0">
                        <a:solidFill>
                          <a:schemeClr val="dk1"/>
                        </a:solidFill>
                        <a:latin typeface="+mj-ea"/>
                        <a:ea typeface="+mn-ea"/>
                        <a:cs typeface="+mn-cs"/>
                      </a:endParaRPr>
                    </a:p>
                  </a:txBody>
                  <a:tcPr/>
                </a:tc>
                <a:extLst>
                  <a:ext uri="{0D108BD9-81ED-4DB2-BD59-A6C34878D82A}">
                    <a16:rowId xmlns:a16="http://schemas.microsoft.com/office/drawing/2014/main" xmlns="" val="10002"/>
                  </a:ext>
                </a:extLst>
              </a:tr>
              <a:tr h="277295">
                <a:tc>
                  <a:txBody>
                    <a:bodyPr/>
                    <a:lstStyle/>
                    <a:p>
                      <a:pPr algn="r" fontAlgn="ctr"/>
                      <a:r>
                        <a:rPr lang="ja-JP" altLang="en-US" sz="1800" b="1" u="none" strike="noStrike" dirty="0">
                          <a:effectLst/>
                          <a:latin typeface="+mj-ea"/>
                          <a:ea typeface="+mj-ea"/>
                        </a:rPr>
                        <a:t>（低）</a:t>
                      </a:r>
                      <a:r>
                        <a:rPr lang="en-US" altLang="ja-JP" sz="1800" b="1" u="none" strike="noStrike" dirty="0">
                          <a:solidFill>
                            <a:srgbClr val="FF0000"/>
                          </a:solidFill>
                          <a:effectLst/>
                          <a:latin typeface="+mj-ea"/>
                          <a:ea typeface="+mj-ea"/>
                        </a:rPr>
                        <a:t>×</a:t>
                      </a:r>
                      <a:endParaRPr lang="en-US" altLang="ja-JP"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endParaRPr kumimoji="1" lang="ja-JP" altLang="en-US" sz="1300" dirty="0"/>
                    </a:p>
                  </a:txBody>
                  <a:tcPr/>
                </a:tc>
                <a:tc>
                  <a:txBody>
                    <a:bodyPr/>
                    <a:lstStyle/>
                    <a:p>
                      <a:endParaRPr kumimoji="1" lang="ja-JP" altLang="en-US" sz="1300" dirty="0"/>
                    </a:p>
                  </a:txBody>
                  <a:tcPr/>
                </a:tc>
                <a:extLst>
                  <a:ext uri="{0D108BD9-81ED-4DB2-BD59-A6C34878D82A}">
                    <a16:rowId xmlns:a16="http://schemas.microsoft.com/office/drawing/2014/main" xmlns="" val="10003"/>
                  </a:ext>
                </a:extLst>
              </a:tr>
            </a:tbl>
          </a:graphicData>
        </a:graphic>
      </p:graphicFrame>
      <p:sp>
        <p:nvSpPr>
          <p:cNvPr id="4" name="日付プレースホルダー 3"/>
          <p:cNvSpPr>
            <a:spLocks noGrp="1"/>
          </p:cNvSpPr>
          <p:nvPr>
            <p:ph type="dt" sz="half" idx="10"/>
          </p:nvPr>
        </p:nvSpPr>
        <p:spPr/>
        <p:txBody>
          <a:bodyPr/>
          <a:lstStyle/>
          <a:p>
            <a:fld id="{912B2E2D-CE9E-4217-BFAD-88BBF3CBCB17}" type="datetime1">
              <a:rPr kumimoji="1" lang="ja-JP" altLang="en-US" smtClean="0"/>
              <a:t>2015/12/19</a:t>
            </a:fld>
            <a:endParaRPr kumimoji="1" lang="ja-JP" altLang="en-US"/>
          </a:p>
        </p:txBody>
      </p:sp>
    </p:spTree>
    <p:extLst>
      <p:ext uri="{BB962C8B-B14F-4D97-AF65-F5344CB8AC3E}">
        <p14:creationId xmlns:p14="http://schemas.microsoft.com/office/powerpoint/2010/main" val="30634434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32</a:t>
            </a:fld>
            <a:endParaRPr kumimoji="1" lang="ja-JP" altLang="en-US"/>
          </a:p>
        </p:txBody>
      </p:sp>
      <p:graphicFrame>
        <p:nvGraphicFramePr>
          <p:cNvPr id="5" name="コンテンツ プレースホルダー 4"/>
          <p:cNvGraphicFramePr>
            <a:graphicFrameLocks noGrp="1"/>
          </p:cNvGraphicFramePr>
          <p:nvPr>
            <p:ph sz="quarter" idx="1"/>
            <p:extLst>
              <p:ext uri="{D42A27DB-BD31-4B8C-83A1-F6EECF244321}">
                <p14:modId xmlns:p14="http://schemas.microsoft.com/office/powerpoint/2010/main" val="2457940198"/>
              </p:ext>
            </p:extLst>
          </p:nvPr>
        </p:nvGraphicFramePr>
        <p:xfrm>
          <a:off x="251520" y="1484784"/>
          <a:ext cx="8640959" cy="5206365"/>
        </p:xfrm>
        <a:graphic>
          <a:graphicData uri="http://schemas.openxmlformats.org/drawingml/2006/table">
            <a:tbl>
              <a:tblPr firstRow="1" bandRow="1">
                <a:tableStyleId>{69CF1AB2-1976-4502-BF36-3FF5EA218861}</a:tableStyleId>
              </a:tblPr>
              <a:tblGrid>
                <a:gridCol w="815467">
                  <a:extLst>
                    <a:ext uri="{9D8B030D-6E8A-4147-A177-3AD203B41FA5}">
                      <a16:colId xmlns:a16="http://schemas.microsoft.com/office/drawing/2014/main" xmlns="" val="20000"/>
                    </a:ext>
                  </a:extLst>
                </a:gridCol>
                <a:gridCol w="2568909">
                  <a:extLst>
                    <a:ext uri="{9D8B030D-6E8A-4147-A177-3AD203B41FA5}">
                      <a16:colId xmlns:a16="http://schemas.microsoft.com/office/drawing/2014/main" xmlns="" val="20001"/>
                    </a:ext>
                  </a:extLst>
                </a:gridCol>
                <a:gridCol w="2664296">
                  <a:extLst>
                    <a:ext uri="{9D8B030D-6E8A-4147-A177-3AD203B41FA5}">
                      <a16:colId xmlns:a16="http://schemas.microsoft.com/office/drawing/2014/main" xmlns="" val="20002"/>
                    </a:ext>
                  </a:extLst>
                </a:gridCol>
                <a:gridCol w="2592287">
                  <a:extLst>
                    <a:ext uri="{9D8B030D-6E8A-4147-A177-3AD203B41FA5}">
                      <a16:colId xmlns:a16="http://schemas.microsoft.com/office/drawing/2014/main" xmlns="" val="20003"/>
                    </a:ext>
                  </a:extLst>
                </a:gridCol>
              </a:tblGrid>
              <a:tr h="350479">
                <a:tc>
                  <a:txBody>
                    <a:bodyPr/>
                    <a:lstStyle/>
                    <a:p>
                      <a:endParaRPr lang="ja-JP" altLang="en-US" dirty="0"/>
                    </a:p>
                  </a:txBody>
                  <a:tcPr>
                    <a:solidFill>
                      <a:schemeClr val="accent1">
                        <a:lumMod val="60000"/>
                        <a:lumOff val="4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2400" b="1" kern="1200" dirty="0" smtClean="0">
                          <a:solidFill>
                            <a:schemeClr val="bg1"/>
                          </a:solidFill>
                          <a:latin typeface="+mj-ea"/>
                          <a:ea typeface="+mj-ea"/>
                          <a:cs typeface="+mn-cs"/>
                        </a:rPr>
                        <a:t>適合度</a:t>
                      </a:r>
                      <a:r>
                        <a:rPr kumimoji="1" lang="ja-JP" altLang="en-US" sz="1800" b="1" kern="1200" dirty="0" smtClean="0">
                          <a:solidFill>
                            <a:schemeClr val="dk1"/>
                          </a:solidFill>
                          <a:latin typeface="+mj-ea"/>
                          <a:ea typeface="+mn-ea"/>
                          <a:cs typeface="+mn-cs"/>
                        </a:rPr>
                        <a:t>　</a:t>
                      </a:r>
                      <a:r>
                        <a:rPr lang="ja-JP" altLang="en-US" sz="1800" u="none" strike="noStrike" dirty="0" smtClean="0">
                          <a:effectLst/>
                          <a:latin typeface="+mj-ea"/>
                          <a:ea typeface="+mj-ea"/>
                        </a:rPr>
                        <a:t>（高）</a:t>
                      </a:r>
                      <a:r>
                        <a:rPr lang="ja-JP" altLang="en-US" sz="1800" u="none" strike="noStrike" dirty="0" smtClean="0">
                          <a:solidFill>
                            <a:srgbClr val="0070C0"/>
                          </a:solidFill>
                          <a:effectLst/>
                          <a:latin typeface="+mj-ea"/>
                          <a:ea typeface="+mj-ea"/>
                        </a:rPr>
                        <a:t>●</a:t>
                      </a:r>
                      <a:endParaRPr lang="zh-TW"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（中）</a:t>
                      </a:r>
                      <a:r>
                        <a:rPr lang="ja-JP" altLang="en-US" sz="1800" u="none" strike="noStrike" dirty="0">
                          <a:solidFill>
                            <a:srgbClr val="0070C0"/>
                          </a:solidFill>
                          <a:effectLst/>
                          <a:latin typeface="+mj-ea"/>
                          <a:ea typeface="+mj-ea"/>
                        </a:rPr>
                        <a:t>▲</a:t>
                      </a:r>
                      <a:endParaRPr lang="ja-JP"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（低）</a:t>
                      </a:r>
                      <a:r>
                        <a:rPr lang="en-US" altLang="ja-JP" sz="2400" u="none" strike="noStrike" dirty="0">
                          <a:solidFill>
                            <a:srgbClr val="0070C0"/>
                          </a:solidFill>
                          <a:effectLst/>
                          <a:latin typeface="+mj-ea"/>
                          <a:ea typeface="+mj-ea"/>
                        </a:rPr>
                        <a:t>×</a:t>
                      </a:r>
                      <a:endParaRPr lang="en-US" altLang="ja-JP" sz="24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xmlns="" val="10000"/>
                  </a:ext>
                </a:extLst>
              </a:tr>
              <a:tr h="1986048">
                <a:tc>
                  <a:txBody>
                    <a:bodyPr/>
                    <a:lstStyle/>
                    <a:p>
                      <a:pPr algn="ctr" fontAlgn="ctr"/>
                      <a:r>
                        <a:rPr lang="ja-JP" altLang="en-US" sz="2400" b="1" u="none" strike="noStrike" dirty="0" smtClean="0">
                          <a:solidFill>
                            <a:schemeClr val="bg1"/>
                          </a:solidFill>
                          <a:effectLst/>
                          <a:latin typeface="+mj-ea"/>
                          <a:ea typeface="+mj-ea"/>
                        </a:rPr>
                        <a:t>態度</a:t>
                      </a:r>
                      <a:endParaRPr lang="en-US" altLang="ja-JP" sz="2400" b="1" u="none" strike="noStrike" dirty="0" smtClean="0">
                        <a:solidFill>
                          <a:schemeClr val="bg1"/>
                        </a:solidFill>
                        <a:effectLst/>
                        <a:latin typeface="+mj-ea"/>
                        <a:ea typeface="+mj-ea"/>
                      </a:endParaRPr>
                    </a:p>
                    <a:p>
                      <a:pPr algn="r" fontAlgn="ctr"/>
                      <a:endParaRPr lang="en-US" altLang="ja-JP" sz="1800" b="1" u="none" strike="noStrike" dirty="0" smtClean="0">
                        <a:effectLst/>
                        <a:latin typeface="+mj-ea"/>
                        <a:ea typeface="+mj-ea"/>
                      </a:endParaRPr>
                    </a:p>
                    <a:p>
                      <a:pPr algn="r" fontAlgn="ctr"/>
                      <a:endParaRPr lang="en-US" altLang="ja-JP" sz="1800" b="1" u="none" strike="noStrike" dirty="0" smtClean="0">
                        <a:effectLst/>
                        <a:latin typeface="+mj-ea"/>
                        <a:ea typeface="+mj-ea"/>
                      </a:endParaRPr>
                    </a:p>
                    <a:p>
                      <a:pPr algn="r" fontAlgn="ctr"/>
                      <a:r>
                        <a:rPr lang="ja-JP" altLang="en-US" sz="1800" b="1" u="none" strike="noStrike" dirty="0" smtClean="0">
                          <a:effectLst/>
                          <a:latin typeface="+mj-ea"/>
                          <a:ea typeface="+mj-ea"/>
                        </a:rPr>
                        <a:t>（高）</a:t>
                      </a:r>
                      <a:r>
                        <a:rPr lang="ja-JP" altLang="en-US" sz="1800" b="1" u="none" strike="noStrike" dirty="0" smtClean="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solidFill>
                      <a:schemeClr val="accent1">
                        <a:lumMod val="60000"/>
                        <a:lumOff val="40000"/>
                      </a:schemeClr>
                    </a:solidFill>
                  </a:tcPr>
                </a:tc>
                <a:tc>
                  <a:txBody>
                    <a:bodyPr/>
                    <a:lstStyle/>
                    <a:p>
                      <a:r>
                        <a:rPr kumimoji="1" lang="ja-JP" altLang="en-US" sz="1300" b="1" kern="1200" dirty="0" smtClean="0">
                          <a:solidFill>
                            <a:schemeClr val="dk1"/>
                          </a:solidFill>
                          <a:latin typeface="+mj-ea"/>
                          <a:ea typeface="+mn-ea"/>
                          <a:cs typeface="+mn-cs"/>
                        </a:rPr>
                        <a:t>・（お）富士山の清掃活動</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・（ア）途上国でのマラリア予防</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・（ダ）カカオ原産国の子供の教育支援</a:t>
                      </a:r>
                    </a:p>
                    <a:p>
                      <a:pPr algn="l"/>
                      <a:r>
                        <a:rPr kumimoji="1" lang="ja-JP" altLang="en-US" sz="1300" b="1" kern="1200" dirty="0" smtClean="0">
                          <a:solidFill>
                            <a:schemeClr val="dk1"/>
                          </a:solidFill>
                          <a:latin typeface="+mj-ea"/>
                          <a:ea typeface="+mn-ea"/>
                          <a:cs typeface="+mn-cs"/>
                        </a:rPr>
                        <a:t>・（ダ）オーストラリアの珊瑚礁保護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・（ネ）トイレのない地域へのトイレ供給</a:t>
                      </a:r>
                      <a:endParaRPr kumimoji="1" lang="ja-JP" altLang="en-US" sz="1300" dirty="0"/>
                    </a:p>
                  </a:txBody>
                  <a:tcPr/>
                </a:tc>
                <a:tc>
                  <a:txBody>
                    <a:bodyPr/>
                    <a:lstStyle/>
                    <a:p>
                      <a:pPr algn="l"/>
                      <a:r>
                        <a:rPr kumimoji="1" lang="ja-JP" altLang="en-US" sz="1300" b="1" kern="1200" dirty="0" smtClean="0">
                          <a:solidFill>
                            <a:schemeClr val="dk1"/>
                          </a:solidFill>
                          <a:latin typeface="+mj-ea"/>
                          <a:ea typeface="+mn-ea"/>
                          <a:cs typeface="+mn-cs"/>
                        </a:rPr>
                        <a:t>・（お）琵琶湖の環境整備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・（お）湿地の植林活動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・（ア）インフルエンザワクチンの寄付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・（ダ）途上国の出産設備の整備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・（ケ）動物保護団体への寄付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・（ネ）湿地での植林活動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・（イ）途上国への電気の供給</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a:t>
                      </a:r>
                      <a:r>
                        <a:rPr kumimoji="1" lang="ja-JP" altLang="en-US" sz="1200" b="1" kern="1200" dirty="0" smtClean="0">
                          <a:solidFill>
                            <a:schemeClr val="dk1"/>
                          </a:solidFill>
                          <a:latin typeface="+mj-ea"/>
                          <a:ea typeface="+mn-ea"/>
                          <a:cs typeface="+mn-cs"/>
                        </a:rPr>
                        <a:t>途上国少数民族への教育支援</a:t>
                      </a:r>
                      <a:endParaRPr kumimoji="1" lang="ja-JP" altLang="en-US" sz="1200" dirty="0"/>
                    </a:p>
                  </a:txBody>
                  <a:tcPr/>
                </a:tc>
                <a:tc>
                  <a:txBody>
                    <a:bodyPr/>
                    <a:lstStyle/>
                    <a:p>
                      <a:endParaRPr kumimoji="1" lang="ja-JP" altLang="en-US" sz="1300"/>
                    </a:p>
                  </a:txBody>
                  <a:tcPr/>
                </a:tc>
                <a:extLst>
                  <a:ext uri="{0D108BD9-81ED-4DB2-BD59-A6C34878D82A}">
                    <a16:rowId xmlns:a16="http://schemas.microsoft.com/office/drawing/2014/main" xmlns="" val="10001"/>
                  </a:ext>
                </a:extLst>
              </a:tr>
              <a:tr h="2365734">
                <a:tc>
                  <a:txBody>
                    <a:bodyPr/>
                    <a:lstStyle/>
                    <a:p>
                      <a:pPr algn="r" fontAlgn="ctr"/>
                      <a:r>
                        <a:rPr lang="ja-JP" altLang="en-US" sz="1800" b="1" u="none" strike="noStrike" dirty="0">
                          <a:effectLst/>
                          <a:latin typeface="+mj-ea"/>
                          <a:ea typeface="+mj-ea"/>
                        </a:rPr>
                        <a:t>（中）</a:t>
                      </a:r>
                      <a:r>
                        <a:rPr lang="ja-JP" altLang="en-US" sz="1800" b="1" u="none" strike="noStrike" dirty="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r>
                        <a:rPr kumimoji="1" lang="ja-JP" altLang="en-US" sz="1300" b="1" kern="1200" dirty="0" smtClean="0">
                          <a:solidFill>
                            <a:schemeClr val="dk1"/>
                          </a:solidFill>
                          <a:latin typeface="+mj-ea"/>
                          <a:ea typeface="+mn-ea"/>
                          <a:cs typeface="+mn-cs"/>
                        </a:rPr>
                        <a:t>・（ア）シオアメトンボの保護</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・（ケ）途上国の学校建設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・（ケ）途上国の出産設備の整備</a:t>
                      </a:r>
                      <a:endParaRPr kumimoji="1" lang="ja-JP" altLang="en-US" sz="1300" dirty="0"/>
                    </a:p>
                  </a:txBody>
                  <a:tcPr/>
                </a:tc>
                <a:tc>
                  <a:txBody>
                    <a:bodyPr/>
                    <a:lstStyle/>
                    <a:p>
                      <a:r>
                        <a:rPr kumimoji="1" lang="ja-JP" altLang="en-US" sz="1300" b="1" kern="1200" dirty="0" smtClean="0">
                          <a:solidFill>
                            <a:schemeClr val="dk1"/>
                          </a:solidFill>
                          <a:latin typeface="+mj-ea"/>
                          <a:ea typeface="+mn-ea"/>
                          <a:cs typeface="+mn-cs"/>
                        </a:rPr>
                        <a:t>・（お）動物保護団体への寄付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・（お）小児病院への車椅子寄付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・（ア）途上国の学校建設</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・（ケ）湿地の植林活動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・（ネ）途上国での図書館建設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a:t>
                      </a:r>
                      <a:r>
                        <a:rPr kumimoji="1" lang="ja-JP" altLang="en-US" sz="1200" b="1" kern="1200" dirty="0" smtClean="0">
                          <a:solidFill>
                            <a:schemeClr val="dk1"/>
                          </a:solidFill>
                          <a:latin typeface="+mj-ea"/>
                          <a:ea typeface="+mn-ea"/>
                          <a:cs typeface="+mn-cs"/>
                        </a:rPr>
                        <a:t>インフルエンザワクチンの寄付</a:t>
                      </a:r>
                      <a:endParaRPr kumimoji="1" lang="en-US" altLang="ja-JP" sz="12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・（イ）動物保護団体への保護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・（イ）乳がんの予防啓発活動</a:t>
                      </a:r>
                      <a:endParaRPr kumimoji="1" lang="en-US" altLang="ja-JP" sz="1300" b="1" kern="1200" dirty="0" smtClean="0">
                        <a:solidFill>
                          <a:schemeClr val="dk1"/>
                        </a:solidFill>
                        <a:latin typeface="+mj-ea"/>
                        <a:ea typeface="+mn-ea"/>
                        <a:cs typeface="+mn-cs"/>
                      </a:endParaRPr>
                    </a:p>
                  </a:txBody>
                  <a:tcPr/>
                </a:tc>
                <a:extLst>
                  <a:ext uri="{0D108BD9-81ED-4DB2-BD59-A6C34878D82A}">
                    <a16:rowId xmlns:a16="http://schemas.microsoft.com/office/drawing/2014/main" xmlns="" val="10002"/>
                  </a:ext>
                </a:extLst>
              </a:tr>
              <a:tr h="277295">
                <a:tc>
                  <a:txBody>
                    <a:bodyPr/>
                    <a:lstStyle/>
                    <a:p>
                      <a:pPr algn="r" fontAlgn="ctr"/>
                      <a:r>
                        <a:rPr lang="ja-JP" altLang="en-US" sz="1800" b="1" u="none" strike="noStrike" dirty="0">
                          <a:effectLst/>
                          <a:latin typeface="+mj-ea"/>
                          <a:ea typeface="+mj-ea"/>
                        </a:rPr>
                        <a:t>（低）</a:t>
                      </a:r>
                      <a:r>
                        <a:rPr lang="en-US" altLang="ja-JP" sz="1800" b="1" u="none" strike="noStrike" dirty="0">
                          <a:solidFill>
                            <a:srgbClr val="FF0000"/>
                          </a:solidFill>
                          <a:effectLst/>
                          <a:latin typeface="+mj-ea"/>
                          <a:ea typeface="+mj-ea"/>
                        </a:rPr>
                        <a:t>×</a:t>
                      </a:r>
                      <a:endParaRPr lang="en-US" altLang="ja-JP"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endParaRPr kumimoji="1" lang="ja-JP" altLang="en-US" sz="1300" dirty="0"/>
                    </a:p>
                  </a:txBody>
                  <a:tcPr/>
                </a:tc>
                <a:tc>
                  <a:txBody>
                    <a:bodyPr/>
                    <a:lstStyle/>
                    <a:p>
                      <a:endParaRPr kumimoji="1" lang="ja-JP" altLang="en-US" sz="1300" dirty="0"/>
                    </a:p>
                  </a:txBody>
                  <a:tcPr/>
                </a:tc>
                <a:extLst>
                  <a:ext uri="{0D108BD9-81ED-4DB2-BD59-A6C34878D82A}">
                    <a16:rowId xmlns:a16="http://schemas.microsoft.com/office/drawing/2014/main" xmlns="" val="10003"/>
                  </a:ext>
                </a:extLst>
              </a:tr>
            </a:tbl>
          </a:graphicData>
        </a:graphic>
      </p:graphicFrame>
      <p:sp>
        <p:nvSpPr>
          <p:cNvPr id="6" name="正方形/長方形 5"/>
          <p:cNvSpPr/>
          <p:nvPr/>
        </p:nvSpPr>
        <p:spPr>
          <a:xfrm>
            <a:off x="251520" y="1484784"/>
            <a:ext cx="8640960" cy="5328592"/>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534016" y="1541055"/>
            <a:ext cx="8064896" cy="159991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j-ea"/>
                <a:ea typeface="+mj-ea"/>
              </a:rPr>
              <a:t>　　　　態度 </a:t>
            </a:r>
            <a:r>
              <a:rPr kumimoji="1" lang="ja-JP" altLang="en-US" sz="2000" b="1" dirty="0">
                <a:solidFill>
                  <a:schemeClr val="bg1"/>
                </a:solidFill>
                <a:latin typeface="+mj-ea"/>
                <a:ea typeface="+mj-ea"/>
              </a:rPr>
              <a:t>高</a:t>
            </a:r>
            <a:r>
              <a:rPr kumimoji="1" lang="ja-JP" altLang="en-US" dirty="0">
                <a:solidFill>
                  <a:srgbClr val="FF0000"/>
                </a:solidFill>
                <a:latin typeface="+mj-ea"/>
                <a:ea typeface="+mj-ea"/>
              </a:rPr>
              <a:t>●</a:t>
            </a:r>
            <a:r>
              <a:rPr kumimoji="1" lang="en-US" altLang="ja-JP" dirty="0">
                <a:latin typeface="+mn-ea"/>
              </a:rPr>
              <a:t>× </a:t>
            </a:r>
            <a:r>
              <a:rPr lang="ja-JP" altLang="en-US" dirty="0">
                <a:latin typeface="+mj-ea"/>
                <a:ea typeface="+mj-ea"/>
              </a:rPr>
              <a:t>適合度 </a:t>
            </a:r>
            <a:r>
              <a:rPr lang="ja-JP" altLang="en-US" sz="2000" b="1" dirty="0">
                <a:latin typeface="+mj-ea"/>
                <a:ea typeface="+mj-ea"/>
              </a:rPr>
              <a:t>高</a:t>
            </a:r>
            <a:r>
              <a:rPr lang="ja-JP" altLang="en-US" dirty="0">
                <a:solidFill>
                  <a:srgbClr val="0070C0"/>
                </a:solidFill>
                <a:latin typeface="+mj-ea"/>
                <a:ea typeface="+mj-ea"/>
              </a:rPr>
              <a:t>●</a:t>
            </a:r>
            <a:endParaRPr kumimoji="1" lang="en-US" altLang="ja-JP" dirty="0">
              <a:solidFill>
                <a:srgbClr val="0070C0"/>
              </a:solidFill>
              <a:latin typeface="+mj-ea"/>
              <a:ea typeface="+mj-ea"/>
            </a:endParaRPr>
          </a:p>
          <a:p>
            <a:r>
              <a:rPr kumimoji="1" lang="ja-JP" altLang="en-US" dirty="0">
                <a:latin typeface="+mj-ea"/>
                <a:ea typeface="+mj-ea"/>
              </a:rPr>
              <a:t>　　　　態度 </a:t>
            </a:r>
            <a:r>
              <a:rPr kumimoji="1" lang="ja-JP" altLang="en-US" sz="2000" b="1" dirty="0">
                <a:solidFill>
                  <a:schemeClr val="bg1"/>
                </a:solidFill>
                <a:latin typeface="+mj-ea"/>
                <a:ea typeface="+mj-ea"/>
              </a:rPr>
              <a:t>高</a:t>
            </a:r>
            <a:r>
              <a:rPr kumimoji="1" lang="ja-JP" altLang="en-US" dirty="0">
                <a:solidFill>
                  <a:srgbClr val="FF0000"/>
                </a:solidFill>
                <a:latin typeface="+mj-ea"/>
                <a:ea typeface="+mj-ea"/>
              </a:rPr>
              <a:t>●</a:t>
            </a:r>
            <a:r>
              <a:rPr kumimoji="1" lang="en-US" altLang="ja-JP" dirty="0">
                <a:latin typeface="+mn-ea"/>
              </a:rPr>
              <a:t>× </a:t>
            </a:r>
            <a:r>
              <a:rPr lang="ja-JP" altLang="en-US" dirty="0">
                <a:latin typeface="+mj-ea"/>
                <a:ea typeface="+mj-ea"/>
              </a:rPr>
              <a:t>適合度 </a:t>
            </a:r>
            <a:r>
              <a:rPr lang="ja-JP" altLang="en-US" sz="2000" b="1" dirty="0">
                <a:latin typeface="+mj-ea"/>
                <a:ea typeface="+mj-ea"/>
              </a:rPr>
              <a:t>中</a:t>
            </a:r>
            <a:r>
              <a:rPr lang="ja-JP" altLang="en-US" dirty="0">
                <a:solidFill>
                  <a:srgbClr val="0070C0"/>
                </a:solidFill>
                <a:latin typeface="+mj-ea"/>
                <a:ea typeface="+mj-ea"/>
              </a:rPr>
              <a:t>▲</a:t>
            </a:r>
            <a:endParaRPr kumimoji="1" lang="en-US" altLang="ja-JP" dirty="0">
              <a:solidFill>
                <a:srgbClr val="0070C0"/>
              </a:solidFill>
              <a:latin typeface="+mj-ea"/>
              <a:ea typeface="+mj-ea"/>
            </a:endParaRPr>
          </a:p>
          <a:p>
            <a:r>
              <a:rPr lang="ja-JP" altLang="en-US" dirty="0">
                <a:latin typeface="+mj-ea"/>
                <a:ea typeface="+mj-ea"/>
              </a:rPr>
              <a:t>　　　　態度 </a:t>
            </a:r>
            <a:r>
              <a:rPr lang="ja-JP" altLang="en-US" sz="2000" b="1" dirty="0">
                <a:solidFill>
                  <a:schemeClr val="bg1"/>
                </a:solidFill>
                <a:latin typeface="+mj-ea"/>
                <a:ea typeface="+mj-ea"/>
              </a:rPr>
              <a:t>中</a:t>
            </a:r>
            <a:r>
              <a:rPr lang="ja-JP" altLang="en-US" dirty="0">
                <a:solidFill>
                  <a:srgbClr val="FF0000"/>
                </a:solidFill>
                <a:latin typeface="+mj-ea"/>
                <a:ea typeface="+mj-ea"/>
              </a:rPr>
              <a:t>▲</a:t>
            </a:r>
            <a:r>
              <a:rPr lang="en-US" altLang="ja-JP" dirty="0">
                <a:latin typeface="+mn-ea"/>
              </a:rPr>
              <a:t>× </a:t>
            </a:r>
            <a:r>
              <a:rPr lang="ja-JP" altLang="en-US" dirty="0">
                <a:latin typeface="+mj-ea"/>
                <a:ea typeface="+mj-ea"/>
              </a:rPr>
              <a:t>適合度 </a:t>
            </a:r>
            <a:r>
              <a:rPr lang="ja-JP" altLang="en-US" sz="2000" b="1" dirty="0">
                <a:latin typeface="+mj-ea"/>
                <a:ea typeface="+mj-ea"/>
              </a:rPr>
              <a:t>中</a:t>
            </a:r>
            <a:r>
              <a:rPr lang="ja-JP" altLang="en-US" dirty="0">
                <a:solidFill>
                  <a:srgbClr val="0070C0"/>
                </a:solidFill>
                <a:latin typeface="+mj-ea"/>
                <a:ea typeface="+mj-ea"/>
              </a:rPr>
              <a:t>▲</a:t>
            </a:r>
            <a:endParaRPr lang="en-US" altLang="ja-JP" dirty="0">
              <a:solidFill>
                <a:srgbClr val="0070C0"/>
              </a:solidFill>
              <a:latin typeface="+mj-ea"/>
              <a:ea typeface="+mj-ea"/>
            </a:endParaRPr>
          </a:p>
          <a:p>
            <a:r>
              <a:rPr lang="ja-JP" altLang="en-US" dirty="0">
                <a:latin typeface="+mj-ea"/>
                <a:ea typeface="+mj-ea"/>
              </a:rPr>
              <a:t>　　　　態度 </a:t>
            </a:r>
            <a:r>
              <a:rPr lang="ja-JP" altLang="en-US" sz="2000" b="1">
                <a:latin typeface="+mj-ea"/>
                <a:ea typeface="+mj-ea"/>
              </a:rPr>
              <a:t>中</a:t>
            </a:r>
            <a:r>
              <a:rPr lang="ja-JP" altLang="en-US">
                <a:solidFill>
                  <a:srgbClr val="FF0000"/>
                </a:solidFill>
                <a:latin typeface="+mj-ea"/>
                <a:ea typeface="+mj-ea"/>
              </a:rPr>
              <a:t>▲</a:t>
            </a:r>
            <a:r>
              <a:rPr lang="en-US" altLang="ja-JP" dirty="0">
                <a:latin typeface="+mn-ea"/>
              </a:rPr>
              <a:t>× </a:t>
            </a:r>
            <a:r>
              <a:rPr lang="ja-JP" altLang="en-US">
                <a:latin typeface="+mj-ea"/>
                <a:ea typeface="+mj-ea"/>
              </a:rPr>
              <a:t>適合度 </a:t>
            </a:r>
            <a:r>
              <a:rPr lang="ja-JP" altLang="en-US" b="1">
                <a:latin typeface="+mj-ea"/>
                <a:ea typeface="+mj-ea"/>
              </a:rPr>
              <a:t>低</a:t>
            </a:r>
            <a:r>
              <a:rPr lang="en-US" altLang="ja-JP" b="1" dirty="0">
                <a:solidFill>
                  <a:srgbClr val="0070C0"/>
                </a:solidFill>
                <a:latin typeface="HGP創英角ｺﾞｼｯｸUB" panose="020B0900000000000000" pitchFamily="50" charset="-128"/>
                <a:ea typeface="HGP創英角ｺﾞｼｯｸUB" panose="020B0900000000000000" pitchFamily="50" charset="-128"/>
              </a:rPr>
              <a:t>×</a:t>
            </a:r>
            <a:endParaRPr kumimoji="1" lang="ja-JP" altLang="en-US" dirty="0">
              <a:solidFill>
                <a:srgbClr val="0070C0"/>
              </a:solidFill>
              <a:latin typeface="HGP創英角ｺﾞｼｯｸUB" panose="020B0900000000000000" pitchFamily="50" charset="-128"/>
              <a:ea typeface="HGP創英角ｺﾞｼｯｸUB" panose="020B0900000000000000" pitchFamily="50" charset="-128"/>
            </a:endParaRPr>
          </a:p>
        </p:txBody>
      </p:sp>
      <p:sp>
        <p:nvSpPr>
          <p:cNvPr id="8" name="角丸四角形 7"/>
          <p:cNvSpPr/>
          <p:nvPr/>
        </p:nvSpPr>
        <p:spPr>
          <a:xfrm>
            <a:off x="539552" y="3789040"/>
            <a:ext cx="8064896"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mj-ea"/>
                <a:ea typeface="+mj-ea"/>
              </a:rPr>
              <a:t>適合度と態度には関係性があるのではないか</a:t>
            </a:r>
            <a:endParaRPr kumimoji="1" lang="ja-JP" altLang="en-US" sz="2800" dirty="0">
              <a:latin typeface="+mj-ea"/>
              <a:ea typeface="+mj-ea"/>
            </a:endParaRPr>
          </a:p>
        </p:txBody>
      </p:sp>
      <p:sp>
        <p:nvSpPr>
          <p:cNvPr id="9" name="下矢印 8"/>
          <p:cNvSpPr/>
          <p:nvPr/>
        </p:nvSpPr>
        <p:spPr>
          <a:xfrm>
            <a:off x="4067944" y="3223580"/>
            <a:ext cx="1008112" cy="504056"/>
          </a:xfrm>
          <a:prstGeom prst="downArrow">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中かっこ 10"/>
          <p:cNvSpPr/>
          <p:nvPr/>
        </p:nvSpPr>
        <p:spPr>
          <a:xfrm>
            <a:off x="4211960" y="1836956"/>
            <a:ext cx="288032" cy="1008112"/>
          </a:xfrm>
          <a:prstGeom prst="rightBrace">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テキスト ボックス 11"/>
          <p:cNvSpPr txBox="1"/>
          <p:nvPr/>
        </p:nvSpPr>
        <p:spPr>
          <a:xfrm>
            <a:off x="5042520" y="2110179"/>
            <a:ext cx="2927404" cy="461665"/>
          </a:xfrm>
          <a:prstGeom prst="rect">
            <a:avLst/>
          </a:prstGeom>
          <a:noFill/>
        </p:spPr>
        <p:txBody>
          <a:bodyPr wrap="none" rtlCol="0">
            <a:spAutoFit/>
          </a:bodyPr>
          <a:lstStyle/>
          <a:p>
            <a:r>
              <a:rPr lang="ja-JP" altLang="en-US" sz="2400" u="sng" dirty="0" smtClean="0">
                <a:solidFill>
                  <a:schemeClr val="bg1"/>
                </a:solidFill>
                <a:latin typeface="+mj-ea"/>
                <a:ea typeface="+mj-ea"/>
              </a:rPr>
              <a:t>この</a:t>
            </a:r>
            <a:r>
              <a:rPr lang="en-US" altLang="ja-JP" sz="2400" u="sng" dirty="0" smtClean="0">
                <a:solidFill>
                  <a:schemeClr val="bg1"/>
                </a:solidFill>
                <a:latin typeface="+mj-ea"/>
                <a:ea typeface="+mj-ea"/>
              </a:rPr>
              <a:t>4</a:t>
            </a:r>
            <a:r>
              <a:rPr lang="ja-JP" altLang="en-US" sz="2400" u="sng" dirty="0" smtClean="0">
                <a:solidFill>
                  <a:schemeClr val="bg1"/>
                </a:solidFill>
                <a:latin typeface="+mj-ea"/>
                <a:ea typeface="+mj-ea"/>
              </a:rPr>
              <a:t>通りだけが存在</a:t>
            </a:r>
            <a:endParaRPr kumimoji="1" lang="ja-JP" altLang="en-US" sz="2400" u="sng" dirty="0">
              <a:solidFill>
                <a:schemeClr val="bg1"/>
              </a:solidFill>
              <a:latin typeface="+mj-ea"/>
              <a:ea typeface="+mj-ea"/>
            </a:endParaRPr>
          </a:p>
        </p:txBody>
      </p:sp>
      <p:sp>
        <p:nvSpPr>
          <p:cNvPr id="7" name="日付プレースホルダー 6"/>
          <p:cNvSpPr>
            <a:spLocks noGrp="1"/>
          </p:cNvSpPr>
          <p:nvPr>
            <p:ph type="dt" sz="half" idx="10"/>
          </p:nvPr>
        </p:nvSpPr>
        <p:spPr/>
        <p:txBody>
          <a:bodyPr/>
          <a:lstStyle/>
          <a:p>
            <a:fld id="{419129DB-C6B9-4E7D-A6C6-A88C5B04C5D5}" type="datetime1">
              <a:rPr kumimoji="1" lang="ja-JP" altLang="en-US" smtClean="0"/>
              <a:t>2015/12/19</a:t>
            </a:fld>
            <a:endParaRPr kumimoji="1" lang="ja-JP" altLang="en-US"/>
          </a:p>
        </p:txBody>
      </p:sp>
    </p:spTree>
    <p:extLst>
      <p:ext uri="{BB962C8B-B14F-4D97-AF65-F5344CB8AC3E}">
        <p14:creationId xmlns:p14="http://schemas.microsoft.com/office/powerpoint/2010/main" val="3592672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結果からの考察</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33</a:t>
            </a:fld>
            <a:endParaRPr kumimoji="1" lang="ja-JP" altLang="en-US"/>
          </a:p>
        </p:txBody>
      </p:sp>
      <p:sp>
        <p:nvSpPr>
          <p:cNvPr id="4" name="コンテンツ プレースホルダー 3"/>
          <p:cNvSpPr>
            <a:spLocks noGrp="1"/>
          </p:cNvSpPr>
          <p:nvPr>
            <p:ph sz="quarter" idx="1"/>
          </p:nvPr>
        </p:nvSpPr>
        <p:spPr/>
        <p:txBody>
          <a:bodyPr/>
          <a:lstStyle/>
          <a:p>
            <a:r>
              <a:rPr lang="ja-JP" altLang="en-US" dirty="0">
                <a:latin typeface="+mj-ea"/>
                <a:ea typeface="+mj-ea"/>
              </a:rPr>
              <a:t>コーズとブランドのペアを３０個提示したなか、６割以上の１９個で</a:t>
            </a:r>
            <a:r>
              <a:rPr lang="ja-JP" altLang="en-US" u="sng" dirty="0">
                <a:latin typeface="+mj-ea"/>
                <a:ea typeface="+mj-ea"/>
              </a:rPr>
              <a:t>コーズとブランドの適合度がブランドへの態度に影響を与えている</a:t>
            </a:r>
            <a:r>
              <a:rPr lang="ja-JP" altLang="en-US" dirty="0">
                <a:latin typeface="+mj-ea"/>
                <a:ea typeface="+mj-ea"/>
              </a:rPr>
              <a:t>、という結果になった（別紙参照）</a:t>
            </a:r>
            <a:endParaRPr lang="en-US" altLang="ja-JP" dirty="0">
              <a:latin typeface="+mj-ea"/>
              <a:ea typeface="+mj-ea"/>
            </a:endParaRPr>
          </a:p>
          <a:p>
            <a:pPr marL="0" indent="0">
              <a:buNone/>
            </a:pPr>
            <a:r>
              <a:rPr kumimoji="1" lang="ja-JP" altLang="en-US" dirty="0" smtClean="0">
                <a:latin typeface="+mj-ea"/>
                <a:ea typeface="+mj-ea"/>
              </a:rPr>
              <a:t>　</a:t>
            </a:r>
            <a:endParaRPr kumimoji="1" lang="en-US" altLang="ja-JP" dirty="0" smtClean="0">
              <a:latin typeface="+mj-ea"/>
              <a:ea typeface="+mj-ea"/>
            </a:endParaRPr>
          </a:p>
          <a:p>
            <a:pPr marL="0" indent="0">
              <a:buNone/>
            </a:pPr>
            <a:r>
              <a:rPr kumimoji="1" lang="ja-JP" altLang="en-US" dirty="0" smtClean="0">
                <a:latin typeface="+mj-ea"/>
                <a:ea typeface="+mj-ea"/>
              </a:rPr>
              <a:t>⇒先行研究（３）（４）の結論に近い結果となった</a:t>
            </a:r>
            <a:endParaRPr kumimoji="1" lang="en-US" altLang="ja-JP" dirty="0" smtClean="0">
              <a:latin typeface="+mj-ea"/>
              <a:ea typeface="+mj-ea"/>
            </a:endParaRPr>
          </a:p>
          <a:p>
            <a:pPr marL="0" indent="0">
              <a:buNone/>
            </a:pPr>
            <a:r>
              <a:rPr lang="ja-JP" altLang="en-US" dirty="0" smtClean="0">
                <a:latin typeface="+mj-ea"/>
                <a:ea typeface="+mj-ea"/>
              </a:rPr>
              <a:t>⇒矛盾する先行研究（１）（２）との相違点はどこにあるのだろうか。</a:t>
            </a:r>
            <a:endParaRPr kumimoji="1" lang="ja-JP" altLang="en-US" dirty="0">
              <a:latin typeface="+mj-ea"/>
              <a:ea typeface="+mj-ea"/>
            </a:endParaRPr>
          </a:p>
        </p:txBody>
      </p:sp>
      <p:sp>
        <p:nvSpPr>
          <p:cNvPr id="5" name="日付プレースホルダー 4"/>
          <p:cNvSpPr>
            <a:spLocks noGrp="1"/>
          </p:cNvSpPr>
          <p:nvPr>
            <p:ph type="dt" sz="half" idx="10"/>
          </p:nvPr>
        </p:nvSpPr>
        <p:spPr/>
        <p:txBody>
          <a:bodyPr/>
          <a:lstStyle/>
          <a:p>
            <a:fld id="{49521A7F-32DB-44DA-8DBD-E9E368AECD0C}" type="datetime1">
              <a:rPr kumimoji="1" lang="ja-JP" altLang="en-US" smtClean="0"/>
              <a:t>2015/12/19</a:t>
            </a:fld>
            <a:endParaRPr kumimoji="1" lang="ja-JP" altLang="en-US"/>
          </a:p>
        </p:txBody>
      </p:sp>
    </p:spTree>
    <p:extLst>
      <p:ext uri="{BB962C8B-B14F-4D97-AF65-F5344CB8AC3E}">
        <p14:creationId xmlns:p14="http://schemas.microsoft.com/office/powerpoint/2010/main" val="12580796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既存研究との比較</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34</a:t>
            </a:fld>
            <a:endParaRPr kumimoji="1" lang="ja-JP" altLang="en-US"/>
          </a:p>
        </p:txBody>
      </p:sp>
      <p:sp>
        <p:nvSpPr>
          <p:cNvPr id="4" name="コンテンツ プレースホルダー 3"/>
          <p:cNvSpPr>
            <a:spLocks noGrp="1"/>
          </p:cNvSpPr>
          <p:nvPr>
            <p:ph sz="quarter" idx="1"/>
          </p:nvPr>
        </p:nvSpPr>
        <p:spPr/>
        <p:txBody>
          <a:bodyPr/>
          <a:lstStyle/>
          <a:p>
            <a:r>
              <a:rPr kumimoji="1" lang="en-US" altLang="ja-JP" dirty="0" smtClean="0">
                <a:latin typeface="+mj-ea"/>
                <a:ea typeface="+mj-ea"/>
              </a:rPr>
              <a:t>Lafferty</a:t>
            </a:r>
            <a:r>
              <a:rPr kumimoji="1" lang="ja-JP" altLang="en-US" dirty="0" smtClean="0">
                <a:latin typeface="+mj-ea"/>
                <a:ea typeface="+mj-ea"/>
              </a:rPr>
              <a:t>（２００９）の調査と、本研究の事前調査における主な相違点（内容以外）</a:t>
            </a:r>
            <a:endParaRPr kumimoji="1" lang="ja-JP" altLang="en-US" dirty="0">
              <a:latin typeface="+mj-ea"/>
              <a:ea typeface="+mj-ea"/>
            </a:endParaRPr>
          </a:p>
        </p:txBody>
      </p:sp>
      <p:graphicFrame>
        <p:nvGraphicFramePr>
          <p:cNvPr id="6" name="表 5"/>
          <p:cNvGraphicFramePr>
            <a:graphicFrameLocks noGrp="1"/>
          </p:cNvGraphicFramePr>
          <p:nvPr>
            <p:extLst>
              <p:ext uri="{D42A27DB-BD31-4B8C-83A1-F6EECF244321}">
                <p14:modId xmlns:p14="http://schemas.microsoft.com/office/powerpoint/2010/main" val="4114828029"/>
              </p:ext>
            </p:extLst>
          </p:nvPr>
        </p:nvGraphicFramePr>
        <p:xfrm>
          <a:off x="539552" y="2542165"/>
          <a:ext cx="7992888" cy="3767155"/>
        </p:xfrm>
        <a:graphic>
          <a:graphicData uri="http://schemas.openxmlformats.org/drawingml/2006/table">
            <a:tbl>
              <a:tblPr firstRow="1" bandRow="1">
                <a:tableStyleId>{5C22544A-7EE6-4342-B048-85BDC9FD1C3A}</a:tableStyleId>
              </a:tblPr>
              <a:tblGrid>
                <a:gridCol w="2016224">
                  <a:extLst>
                    <a:ext uri="{9D8B030D-6E8A-4147-A177-3AD203B41FA5}">
                      <a16:colId xmlns:a16="http://schemas.microsoft.com/office/drawing/2014/main" xmlns="" val="20000"/>
                    </a:ext>
                  </a:extLst>
                </a:gridCol>
                <a:gridCol w="2808312">
                  <a:extLst>
                    <a:ext uri="{9D8B030D-6E8A-4147-A177-3AD203B41FA5}">
                      <a16:colId xmlns:a16="http://schemas.microsoft.com/office/drawing/2014/main" xmlns="" val="20001"/>
                    </a:ext>
                  </a:extLst>
                </a:gridCol>
                <a:gridCol w="3168352">
                  <a:extLst>
                    <a:ext uri="{9D8B030D-6E8A-4147-A177-3AD203B41FA5}">
                      <a16:colId xmlns:a16="http://schemas.microsoft.com/office/drawing/2014/main" xmlns="" val="20002"/>
                    </a:ext>
                  </a:extLst>
                </a:gridCol>
              </a:tblGrid>
              <a:tr h="504056">
                <a:tc>
                  <a:txBody>
                    <a:bodyPr/>
                    <a:lstStyle/>
                    <a:p>
                      <a:endParaRPr kumimoji="1" lang="ja-JP" altLang="en-US" sz="2000" dirty="0">
                        <a:latin typeface="+mj-ea"/>
                        <a:ea typeface="+mj-ea"/>
                      </a:endParaRPr>
                    </a:p>
                  </a:txBody>
                  <a:tcPr/>
                </a:tc>
                <a:tc>
                  <a:txBody>
                    <a:bodyPr/>
                    <a:lstStyle/>
                    <a:p>
                      <a:pPr algn="ctr"/>
                      <a:r>
                        <a:rPr kumimoji="1" lang="en-US" altLang="ja-JP" sz="2000" dirty="0" smtClean="0">
                          <a:latin typeface="+mj-ea"/>
                          <a:ea typeface="+mj-ea"/>
                        </a:rPr>
                        <a:t>Lafferty(2009</a:t>
                      </a:r>
                      <a:r>
                        <a:rPr kumimoji="1" lang="ja-JP" altLang="en-US" sz="2000" dirty="0" smtClean="0">
                          <a:latin typeface="+mj-ea"/>
                          <a:ea typeface="+mj-ea"/>
                        </a:rPr>
                        <a:t>）</a:t>
                      </a:r>
                      <a:endParaRPr kumimoji="1" lang="ja-JP" altLang="en-US" sz="2000" dirty="0">
                        <a:latin typeface="+mj-ea"/>
                        <a:ea typeface="+mj-ea"/>
                      </a:endParaRPr>
                    </a:p>
                  </a:txBody>
                  <a:tcPr/>
                </a:tc>
                <a:tc>
                  <a:txBody>
                    <a:bodyPr/>
                    <a:lstStyle/>
                    <a:p>
                      <a:pPr algn="ctr"/>
                      <a:r>
                        <a:rPr kumimoji="1" lang="ja-JP" altLang="en-US" sz="2000" dirty="0" smtClean="0">
                          <a:latin typeface="+mj-ea"/>
                          <a:ea typeface="+mj-ea"/>
                        </a:rPr>
                        <a:t>本研究（２０１５）</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454787">
                <a:tc>
                  <a:txBody>
                    <a:bodyPr/>
                    <a:lstStyle/>
                    <a:p>
                      <a:r>
                        <a:rPr kumimoji="1" lang="ja-JP" altLang="en-US" sz="2000" dirty="0" smtClean="0">
                          <a:latin typeface="+mj-ea"/>
                          <a:ea typeface="+mj-ea"/>
                        </a:rPr>
                        <a:t>対象国</a:t>
                      </a:r>
                      <a:endParaRPr kumimoji="1" lang="ja-JP" altLang="en-US" sz="2000" dirty="0">
                        <a:latin typeface="+mj-ea"/>
                        <a:ea typeface="+mj-ea"/>
                      </a:endParaRPr>
                    </a:p>
                  </a:txBody>
                  <a:tcPr/>
                </a:tc>
                <a:tc>
                  <a:txBody>
                    <a:bodyPr/>
                    <a:lstStyle/>
                    <a:p>
                      <a:r>
                        <a:rPr kumimoji="1" lang="ja-JP" altLang="en-US" sz="2000" dirty="0" smtClean="0">
                          <a:latin typeface="+mj-ea"/>
                          <a:ea typeface="+mj-ea"/>
                        </a:rPr>
                        <a:t>アメリカ</a:t>
                      </a:r>
                      <a:endParaRPr kumimoji="1" lang="ja-JP" altLang="en-US" sz="2000" dirty="0">
                        <a:latin typeface="+mj-ea"/>
                        <a:ea typeface="+mj-ea"/>
                      </a:endParaRPr>
                    </a:p>
                  </a:txBody>
                  <a:tcPr/>
                </a:tc>
                <a:tc>
                  <a:txBody>
                    <a:bodyPr/>
                    <a:lstStyle/>
                    <a:p>
                      <a:r>
                        <a:rPr kumimoji="1" lang="ja-JP" altLang="en-US" sz="2000" dirty="0" smtClean="0">
                          <a:latin typeface="+mj-ea"/>
                          <a:ea typeface="+mj-ea"/>
                        </a:rPr>
                        <a:t>日本</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432048">
                <a:tc>
                  <a:txBody>
                    <a:bodyPr/>
                    <a:lstStyle/>
                    <a:p>
                      <a:r>
                        <a:rPr kumimoji="1" lang="ja-JP" altLang="en-US" sz="2000" dirty="0" smtClean="0">
                          <a:latin typeface="+mj-ea"/>
                          <a:ea typeface="+mj-ea"/>
                        </a:rPr>
                        <a:t>対象年齢</a:t>
                      </a:r>
                      <a:endParaRPr kumimoji="1" lang="ja-JP" altLang="en-US" sz="2000" dirty="0">
                        <a:latin typeface="+mj-ea"/>
                        <a:ea typeface="+mj-ea"/>
                      </a:endParaRPr>
                    </a:p>
                  </a:txBody>
                  <a:tcPr/>
                </a:tc>
                <a:tc>
                  <a:txBody>
                    <a:bodyPr/>
                    <a:lstStyle/>
                    <a:p>
                      <a:r>
                        <a:rPr kumimoji="1" lang="ja-JP" altLang="en-US" sz="2000" dirty="0" smtClean="0">
                          <a:latin typeface="+mj-ea"/>
                          <a:ea typeface="+mj-ea"/>
                        </a:rPr>
                        <a:t>学生</a:t>
                      </a:r>
                      <a:endParaRPr kumimoji="1" lang="ja-JP" altLang="en-US" sz="2000" dirty="0">
                        <a:latin typeface="+mj-ea"/>
                        <a:ea typeface="+mj-ea"/>
                      </a:endParaRPr>
                    </a:p>
                  </a:txBody>
                  <a:tcPr/>
                </a:tc>
                <a:tc>
                  <a:txBody>
                    <a:bodyPr/>
                    <a:lstStyle/>
                    <a:p>
                      <a:r>
                        <a:rPr kumimoji="1" lang="ja-JP" altLang="en-US" sz="2000" dirty="0" smtClean="0">
                          <a:latin typeface="+mj-ea"/>
                          <a:ea typeface="+mj-ea"/>
                        </a:rPr>
                        <a:t>主に２０代</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428257">
                <a:tc>
                  <a:txBody>
                    <a:bodyPr/>
                    <a:lstStyle/>
                    <a:p>
                      <a:r>
                        <a:rPr kumimoji="1" lang="ja-JP" altLang="en-US" sz="2000" dirty="0" smtClean="0">
                          <a:latin typeface="+mj-ea"/>
                          <a:ea typeface="+mj-ea"/>
                        </a:rPr>
                        <a:t>人数</a:t>
                      </a:r>
                      <a:endParaRPr kumimoji="1" lang="ja-JP" altLang="en-US" sz="2000" dirty="0">
                        <a:latin typeface="+mj-ea"/>
                        <a:ea typeface="+mj-ea"/>
                      </a:endParaRPr>
                    </a:p>
                  </a:txBody>
                  <a:tcPr/>
                </a:tc>
                <a:tc>
                  <a:txBody>
                    <a:bodyPr/>
                    <a:lstStyle/>
                    <a:p>
                      <a:r>
                        <a:rPr kumimoji="1" lang="ja-JP" altLang="en-US" sz="2000" dirty="0" smtClean="0">
                          <a:latin typeface="+mj-ea"/>
                          <a:ea typeface="+mj-ea"/>
                        </a:rPr>
                        <a:t>１７０人</a:t>
                      </a:r>
                      <a:endParaRPr kumimoji="1" lang="ja-JP" altLang="en-US" sz="2000" dirty="0">
                        <a:latin typeface="+mj-ea"/>
                        <a:ea typeface="+mj-ea"/>
                      </a:endParaRPr>
                    </a:p>
                  </a:txBody>
                  <a:tcPr/>
                </a:tc>
                <a:tc>
                  <a:txBody>
                    <a:bodyPr/>
                    <a:lstStyle/>
                    <a:p>
                      <a:r>
                        <a:rPr kumimoji="1" lang="ja-JP" altLang="en-US" sz="2000" dirty="0" smtClean="0">
                          <a:latin typeface="+mj-ea"/>
                          <a:ea typeface="+mj-ea"/>
                        </a:rPr>
                        <a:t>５５人</a:t>
                      </a:r>
                      <a:endParaRPr kumimoji="1" lang="en-US" altLang="ja-JP" sz="2000" dirty="0" smtClean="0">
                        <a:latin typeface="+mj-ea"/>
                        <a:ea typeface="+mj-ea"/>
                      </a:endParaRPr>
                    </a:p>
                  </a:txBody>
                  <a:tcPr/>
                </a:tc>
                <a:extLst>
                  <a:ext uri="{0D108BD9-81ED-4DB2-BD59-A6C34878D82A}">
                    <a16:rowId xmlns:a16="http://schemas.microsoft.com/office/drawing/2014/main" xmlns="" val="10003"/>
                  </a:ext>
                </a:extLst>
              </a:tr>
              <a:tr h="435839">
                <a:tc>
                  <a:txBody>
                    <a:bodyPr/>
                    <a:lstStyle/>
                    <a:p>
                      <a:r>
                        <a:rPr kumimoji="1" lang="ja-JP" altLang="en-US" sz="2000" dirty="0" smtClean="0">
                          <a:latin typeface="+mj-ea"/>
                          <a:ea typeface="+mj-ea"/>
                        </a:rPr>
                        <a:t>調査方法</a:t>
                      </a:r>
                      <a:endParaRPr kumimoji="1" lang="ja-JP" altLang="en-US" sz="2000" dirty="0">
                        <a:latin typeface="+mj-ea"/>
                        <a:ea typeface="+mj-ea"/>
                      </a:endParaRPr>
                    </a:p>
                  </a:txBody>
                  <a:tcPr/>
                </a:tc>
                <a:tc>
                  <a:txBody>
                    <a:bodyPr/>
                    <a:lstStyle/>
                    <a:p>
                      <a:r>
                        <a:rPr kumimoji="1" lang="ja-JP" altLang="en-US" sz="2000" dirty="0" smtClean="0">
                          <a:latin typeface="+mj-ea"/>
                          <a:ea typeface="+mj-ea"/>
                        </a:rPr>
                        <a:t>不明</a:t>
                      </a:r>
                      <a:endParaRPr kumimoji="1" lang="ja-JP" altLang="en-US" sz="2000" dirty="0">
                        <a:latin typeface="+mj-ea"/>
                        <a:ea typeface="+mj-ea"/>
                      </a:endParaRPr>
                    </a:p>
                  </a:txBody>
                  <a:tcPr/>
                </a:tc>
                <a:tc>
                  <a:txBody>
                    <a:bodyPr/>
                    <a:lstStyle/>
                    <a:p>
                      <a:r>
                        <a:rPr kumimoji="1" lang="ja-JP" altLang="en-US" sz="2000" dirty="0" smtClean="0">
                          <a:latin typeface="+mj-ea"/>
                          <a:ea typeface="+mj-ea"/>
                        </a:rPr>
                        <a:t>インターネット</a:t>
                      </a:r>
                      <a:endParaRPr kumimoji="1" lang="ja-JP" altLang="en-US" sz="2000" dirty="0">
                        <a:latin typeface="+mj-ea"/>
                        <a:ea typeface="+mj-ea"/>
                      </a:endParaRPr>
                    </a:p>
                  </a:txBody>
                  <a:tcPr/>
                </a:tc>
                <a:extLst>
                  <a:ext uri="{0D108BD9-81ED-4DB2-BD59-A6C34878D82A}">
                    <a16:rowId xmlns:a16="http://schemas.microsoft.com/office/drawing/2014/main" xmlns="" val="10004"/>
                  </a:ext>
                </a:extLst>
              </a:tr>
              <a:tr h="553325">
                <a:tc>
                  <a:txBody>
                    <a:bodyPr/>
                    <a:lstStyle/>
                    <a:p>
                      <a:r>
                        <a:rPr kumimoji="1" lang="ja-JP" altLang="en-US" sz="1800" dirty="0" smtClean="0">
                          <a:latin typeface="+mj-ea"/>
                          <a:ea typeface="+mj-ea"/>
                        </a:rPr>
                        <a:t>用意したブランド数</a:t>
                      </a:r>
                      <a:endParaRPr kumimoji="1" lang="ja-JP" altLang="en-US" sz="1800" dirty="0">
                        <a:latin typeface="+mj-ea"/>
                        <a:ea typeface="+mj-ea"/>
                      </a:endParaRPr>
                    </a:p>
                  </a:txBody>
                  <a:tcPr/>
                </a:tc>
                <a:tc>
                  <a:txBody>
                    <a:bodyPr/>
                    <a:lstStyle/>
                    <a:p>
                      <a:r>
                        <a:rPr kumimoji="1" lang="ja-JP" altLang="en-US" sz="2000" dirty="0" smtClean="0">
                          <a:latin typeface="+mj-ea"/>
                          <a:ea typeface="+mj-ea"/>
                        </a:rPr>
                        <a:t>２（</a:t>
                      </a:r>
                      <a:r>
                        <a:rPr kumimoji="1" lang="en-US" altLang="ja-JP" sz="2000" dirty="0" err="1" smtClean="0">
                          <a:latin typeface="+mj-ea"/>
                          <a:ea typeface="+mj-ea"/>
                        </a:rPr>
                        <a:t>Pantene,Narver</a:t>
                      </a:r>
                      <a:r>
                        <a:rPr kumimoji="1" lang="en-US" altLang="ja-JP" sz="2000" dirty="0" smtClean="0">
                          <a:latin typeface="+mj-ea"/>
                          <a:ea typeface="+mj-ea"/>
                        </a:rPr>
                        <a:t>)</a:t>
                      </a:r>
                      <a:endParaRPr kumimoji="1" lang="ja-JP" altLang="en-US" sz="2000" dirty="0">
                        <a:latin typeface="+mj-ea"/>
                        <a:ea typeface="+mj-ea"/>
                      </a:endParaRPr>
                    </a:p>
                  </a:txBody>
                  <a:tcPr/>
                </a:tc>
                <a:tc>
                  <a:txBody>
                    <a:bodyPr/>
                    <a:lstStyle/>
                    <a:p>
                      <a:r>
                        <a:rPr kumimoji="1" lang="ja-JP" altLang="en-US" sz="2000" dirty="0" smtClean="0">
                          <a:latin typeface="+mj-ea"/>
                          <a:ea typeface="+mj-ea"/>
                        </a:rPr>
                        <a:t>６</a:t>
                      </a:r>
                      <a:r>
                        <a:rPr kumimoji="1" lang="en-US" altLang="ja-JP" sz="1600" dirty="0" smtClean="0">
                          <a:latin typeface="+mj-ea"/>
                          <a:ea typeface="+mj-ea"/>
                        </a:rPr>
                        <a:t>(</a:t>
                      </a:r>
                      <a:r>
                        <a:rPr kumimoji="1" lang="ja-JP" altLang="en-US" sz="1600" dirty="0" smtClean="0">
                          <a:latin typeface="+mj-ea"/>
                          <a:ea typeface="+mj-ea"/>
                        </a:rPr>
                        <a:t>ダース</a:t>
                      </a:r>
                      <a:r>
                        <a:rPr kumimoji="1" lang="en-US" altLang="ja-JP" sz="1600" dirty="0" smtClean="0">
                          <a:latin typeface="+mj-ea"/>
                          <a:ea typeface="+mj-ea"/>
                        </a:rPr>
                        <a:t>,</a:t>
                      </a:r>
                      <a:r>
                        <a:rPr kumimoji="1" lang="ja-JP" altLang="en-US" sz="1600" dirty="0" smtClean="0">
                          <a:latin typeface="+mj-ea"/>
                          <a:ea typeface="+mj-ea"/>
                        </a:rPr>
                        <a:t>ケンタッキー</a:t>
                      </a:r>
                      <a:r>
                        <a:rPr kumimoji="1" lang="en-US" altLang="ja-JP" sz="1600" dirty="0" smtClean="0">
                          <a:latin typeface="+mj-ea"/>
                          <a:ea typeface="+mj-ea"/>
                        </a:rPr>
                        <a:t>,</a:t>
                      </a:r>
                      <a:r>
                        <a:rPr kumimoji="1" lang="ja-JP" altLang="en-US" sz="1600" dirty="0" smtClean="0">
                          <a:latin typeface="+mj-ea"/>
                          <a:ea typeface="+mj-ea"/>
                        </a:rPr>
                        <a:t>ネピア</a:t>
                      </a:r>
                      <a:r>
                        <a:rPr kumimoji="1" lang="en-US" altLang="ja-JP" sz="1600" dirty="0" smtClean="0">
                          <a:latin typeface="+mj-ea"/>
                          <a:ea typeface="+mj-ea"/>
                        </a:rPr>
                        <a:t>,</a:t>
                      </a:r>
                      <a:r>
                        <a:rPr kumimoji="1" lang="ja-JP" altLang="en-US" sz="1600" dirty="0" smtClean="0">
                          <a:latin typeface="+mj-ea"/>
                          <a:ea typeface="+mj-ea"/>
                        </a:rPr>
                        <a:t>　</a:t>
                      </a:r>
                      <a:r>
                        <a:rPr kumimoji="1" lang="en-US" altLang="ja-JP" sz="1600" dirty="0" smtClean="0">
                          <a:latin typeface="+mj-ea"/>
                          <a:ea typeface="+mj-ea"/>
                        </a:rPr>
                        <a:t>IKEA,</a:t>
                      </a:r>
                      <a:r>
                        <a:rPr kumimoji="1" lang="ja-JP" altLang="en-US" sz="1600" dirty="0" smtClean="0">
                          <a:latin typeface="+mj-ea"/>
                          <a:ea typeface="+mj-ea"/>
                        </a:rPr>
                        <a:t>アースノーマット</a:t>
                      </a:r>
                      <a:r>
                        <a:rPr kumimoji="1" lang="en-US" altLang="ja-JP" sz="1600" dirty="0" smtClean="0">
                          <a:latin typeface="+mj-ea"/>
                          <a:ea typeface="+mj-ea"/>
                        </a:rPr>
                        <a:t>,</a:t>
                      </a:r>
                      <a:r>
                        <a:rPr kumimoji="1" lang="ja-JP" altLang="en-US" sz="1600" dirty="0" smtClean="0">
                          <a:latin typeface="+mj-ea"/>
                          <a:ea typeface="+mj-ea"/>
                        </a:rPr>
                        <a:t>お～</a:t>
                      </a:r>
                      <a:r>
                        <a:rPr kumimoji="1" lang="ja-JP" altLang="en-US" sz="1600" dirty="0" err="1" smtClean="0">
                          <a:latin typeface="+mj-ea"/>
                          <a:ea typeface="+mj-ea"/>
                        </a:rPr>
                        <a:t>いお</a:t>
                      </a:r>
                      <a:r>
                        <a:rPr kumimoji="1" lang="ja-JP" altLang="en-US" sz="1600" dirty="0" smtClean="0">
                          <a:latin typeface="+mj-ea"/>
                          <a:ea typeface="+mj-ea"/>
                        </a:rPr>
                        <a:t>茶）</a:t>
                      </a:r>
                      <a:endParaRPr kumimoji="1" lang="ja-JP" altLang="en-US" sz="1600" dirty="0">
                        <a:latin typeface="+mj-ea"/>
                        <a:ea typeface="+mj-ea"/>
                      </a:endParaRPr>
                    </a:p>
                  </a:txBody>
                  <a:tcPr/>
                </a:tc>
                <a:extLst>
                  <a:ext uri="{0D108BD9-81ED-4DB2-BD59-A6C34878D82A}">
                    <a16:rowId xmlns:a16="http://schemas.microsoft.com/office/drawing/2014/main" xmlns="" val="10005"/>
                  </a:ext>
                </a:extLst>
              </a:tr>
              <a:tr h="440040">
                <a:tc>
                  <a:txBody>
                    <a:bodyPr/>
                    <a:lstStyle/>
                    <a:p>
                      <a:r>
                        <a:rPr kumimoji="1" lang="ja-JP" altLang="en-US" sz="1800" dirty="0" smtClean="0">
                          <a:latin typeface="+mj-ea"/>
                          <a:ea typeface="+mj-ea"/>
                        </a:rPr>
                        <a:t>用意したコーズ数</a:t>
                      </a:r>
                      <a:endParaRPr kumimoji="1" lang="ja-JP" altLang="en-US" sz="1800" dirty="0">
                        <a:latin typeface="+mj-ea"/>
                        <a:ea typeface="+mj-ea"/>
                      </a:endParaRPr>
                    </a:p>
                  </a:txBody>
                  <a:tcPr/>
                </a:tc>
                <a:tc>
                  <a:txBody>
                    <a:bodyPr/>
                    <a:lstStyle/>
                    <a:p>
                      <a:r>
                        <a:rPr kumimoji="1" lang="ja-JP" altLang="en-US" sz="2000" dirty="0" smtClean="0">
                          <a:latin typeface="+mj-ea"/>
                          <a:ea typeface="+mj-ea"/>
                        </a:rPr>
                        <a:t>２８</a:t>
                      </a:r>
                      <a:r>
                        <a:rPr kumimoji="1" lang="ja-JP" altLang="en-US" sz="1800" dirty="0" smtClean="0">
                          <a:latin typeface="+mj-ea"/>
                          <a:ea typeface="+mj-ea"/>
                        </a:rPr>
                        <a:t>（１４コーズ*２ブランド）</a:t>
                      </a:r>
                      <a:endParaRPr kumimoji="1" lang="ja-JP" altLang="en-US" sz="1800" dirty="0">
                        <a:latin typeface="+mj-ea"/>
                        <a:ea typeface="+mj-ea"/>
                      </a:endParaRPr>
                    </a:p>
                  </a:txBody>
                  <a:tcPr/>
                </a:tc>
                <a:tc>
                  <a:txBody>
                    <a:bodyPr/>
                    <a:lstStyle/>
                    <a:p>
                      <a:r>
                        <a:rPr kumimoji="1" lang="ja-JP" altLang="en-US" sz="2000" dirty="0" smtClean="0">
                          <a:latin typeface="+mj-ea"/>
                          <a:ea typeface="+mj-ea"/>
                        </a:rPr>
                        <a:t>３０</a:t>
                      </a:r>
                      <a:r>
                        <a:rPr kumimoji="1" lang="ja-JP" altLang="en-US" sz="1800" dirty="0" smtClean="0">
                          <a:latin typeface="+mj-ea"/>
                          <a:ea typeface="+mj-ea"/>
                        </a:rPr>
                        <a:t>（５コーズ*６ブランド）</a:t>
                      </a:r>
                      <a:endParaRPr kumimoji="1" lang="ja-JP" altLang="en-US" sz="1800" dirty="0">
                        <a:latin typeface="+mj-ea"/>
                        <a:ea typeface="+mj-ea"/>
                      </a:endParaRPr>
                    </a:p>
                  </a:txBody>
                  <a:tcPr/>
                </a:tc>
                <a:extLst>
                  <a:ext uri="{0D108BD9-81ED-4DB2-BD59-A6C34878D82A}">
                    <a16:rowId xmlns:a16="http://schemas.microsoft.com/office/drawing/2014/main" xmlns="" val="10006"/>
                  </a:ext>
                </a:extLst>
              </a:tr>
              <a:tr h="432048">
                <a:tc>
                  <a:txBody>
                    <a:bodyPr/>
                    <a:lstStyle/>
                    <a:p>
                      <a:r>
                        <a:rPr kumimoji="1" lang="ja-JP" altLang="en-US" sz="1800" dirty="0" smtClean="0">
                          <a:latin typeface="+mj-ea"/>
                          <a:ea typeface="+mj-ea"/>
                        </a:rPr>
                        <a:t>コーズカテゴリー</a:t>
                      </a:r>
                      <a:endParaRPr kumimoji="1" lang="ja-JP" altLang="en-US" sz="1800" dirty="0">
                        <a:latin typeface="+mj-ea"/>
                        <a:ea typeface="+mj-ea"/>
                      </a:endParaRPr>
                    </a:p>
                  </a:txBody>
                  <a:tcPr/>
                </a:tc>
                <a:tc>
                  <a:txBody>
                    <a:bodyPr/>
                    <a:lstStyle/>
                    <a:p>
                      <a:r>
                        <a:rPr kumimoji="1" lang="ja-JP" altLang="en-US" sz="2000" dirty="0" smtClean="0">
                          <a:latin typeface="+mj-ea"/>
                          <a:ea typeface="+mj-ea"/>
                        </a:rPr>
                        <a:t>統一</a:t>
                      </a:r>
                      <a:endParaRPr kumimoji="1" lang="ja-JP" altLang="en-US" sz="2000" dirty="0">
                        <a:latin typeface="+mj-ea"/>
                        <a:ea typeface="+mj-ea"/>
                      </a:endParaRPr>
                    </a:p>
                  </a:txBody>
                  <a:tcPr/>
                </a:tc>
                <a:tc>
                  <a:txBody>
                    <a:bodyPr/>
                    <a:lstStyle/>
                    <a:p>
                      <a:r>
                        <a:rPr kumimoji="1" lang="ja-JP" altLang="en-US" sz="2000" dirty="0" smtClean="0">
                          <a:latin typeface="+mj-ea"/>
                          <a:ea typeface="+mj-ea"/>
                        </a:rPr>
                        <a:t>ばらつきを持たせた</a:t>
                      </a:r>
                      <a:endParaRPr kumimoji="1" lang="ja-JP" altLang="en-US" sz="2000" dirty="0">
                        <a:latin typeface="+mj-ea"/>
                        <a:ea typeface="+mj-ea"/>
                      </a:endParaRPr>
                    </a:p>
                  </a:txBody>
                  <a:tcPr/>
                </a:tc>
                <a:extLst>
                  <a:ext uri="{0D108BD9-81ED-4DB2-BD59-A6C34878D82A}">
                    <a16:rowId xmlns:a16="http://schemas.microsoft.com/office/drawing/2014/main" xmlns="" val="10007"/>
                  </a:ext>
                </a:extLst>
              </a:tr>
            </a:tbl>
          </a:graphicData>
        </a:graphic>
      </p:graphicFrame>
      <p:sp>
        <p:nvSpPr>
          <p:cNvPr id="5" name="日付プレースホルダー 4"/>
          <p:cNvSpPr>
            <a:spLocks noGrp="1"/>
          </p:cNvSpPr>
          <p:nvPr>
            <p:ph type="dt" sz="half" idx="10"/>
          </p:nvPr>
        </p:nvSpPr>
        <p:spPr/>
        <p:txBody>
          <a:bodyPr/>
          <a:lstStyle/>
          <a:p>
            <a:fld id="{A24E0549-FC03-4558-A6A3-84DCD8A2C9B0}" type="datetime1">
              <a:rPr kumimoji="1" lang="ja-JP" altLang="en-US" smtClean="0"/>
              <a:t>2015/12/19</a:t>
            </a:fld>
            <a:endParaRPr kumimoji="1" lang="ja-JP" altLang="en-US"/>
          </a:p>
        </p:txBody>
      </p:sp>
    </p:spTree>
    <p:extLst>
      <p:ext uri="{BB962C8B-B14F-4D97-AF65-F5344CB8AC3E}">
        <p14:creationId xmlns:p14="http://schemas.microsoft.com/office/powerpoint/2010/main" val="16414639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既存研究との比較</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35</a:t>
            </a:fld>
            <a:endParaRPr kumimoji="1" lang="ja-JP" altLang="en-US"/>
          </a:p>
        </p:txBody>
      </p:sp>
      <p:sp>
        <p:nvSpPr>
          <p:cNvPr id="4" name="コンテンツ プレースホルダー 3"/>
          <p:cNvSpPr>
            <a:spLocks noGrp="1"/>
          </p:cNvSpPr>
          <p:nvPr>
            <p:ph sz="quarter" idx="1"/>
          </p:nvPr>
        </p:nvSpPr>
        <p:spPr/>
        <p:txBody>
          <a:bodyPr/>
          <a:lstStyle/>
          <a:p>
            <a:r>
              <a:rPr lang="en-US" altLang="ja-JP" dirty="0">
                <a:latin typeface="ＭＳ Ｐゴシック" panose="020B0600070205080204" pitchFamily="50" charset="-128"/>
                <a:ea typeface="ＭＳ Ｐゴシック" panose="020B0600070205080204" pitchFamily="50" charset="-128"/>
              </a:rPr>
              <a:t>Nan &amp; </a:t>
            </a:r>
            <a:r>
              <a:rPr lang="en-US" altLang="ja-JP" dirty="0" err="1">
                <a:latin typeface="ＭＳ Ｐゴシック" panose="020B0600070205080204" pitchFamily="50" charset="-128"/>
                <a:ea typeface="ＭＳ Ｐゴシック" panose="020B0600070205080204" pitchFamily="50" charset="-128"/>
              </a:rPr>
              <a:t>Heo</a:t>
            </a:r>
            <a:r>
              <a:rPr lang="en-US" altLang="ja-JP" dirty="0">
                <a:latin typeface="ＭＳ Ｐゴシック" panose="020B0600070205080204" pitchFamily="50" charset="-128"/>
                <a:ea typeface="ＭＳ Ｐゴシック" panose="020B0600070205080204" pitchFamily="50" charset="-128"/>
              </a:rPr>
              <a:t>(2007)</a:t>
            </a:r>
            <a:r>
              <a:rPr lang="ja-JP" altLang="en-US" dirty="0">
                <a:latin typeface="ＭＳ Ｐゴシック" panose="020B0600070205080204" pitchFamily="50" charset="-128"/>
                <a:ea typeface="ＭＳ Ｐゴシック" panose="020B0600070205080204" pitchFamily="50" charset="-128"/>
              </a:rPr>
              <a:t>の調査と、本研究の事前調査における主な相違点（内容以外）</a:t>
            </a:r>
          </a:p>
        </p:txBody>
      </p:sp>
      <p:graphicFrame>
        <p:nvGraphicFramePr>
          <p:cNvPr id="6" name="表 5"/>
          <p:cNvGraphicFramePr>
            <a:graphicFrameLocks noGrp="1"/>
          </p:cNvGraphicFramePr>
          <p:nvPr>
            <p:extLst>
              <p:ext uri="{D42A27DB-BD31-4B8C-83A1-F6EECF244321}">
                <p14:modId xmlns:p14="http://schemas.microsoft.com/office/powerpoint/2010/main" val="3775472496"/>
              </p:ext>
            </p:extLst>
          </p:nvPr>
        </p:nvGraphicFramePr>
        <p:xfrm>
          <a:off x="539552" y="2492896"/>
          <a:ext cx="7992888" cy="3767155"/>
        </p:xfrm>
        <a:graphic>
          <a:graphicData uri="http://schemas.openxmlformats.org/drawingml/2006/table">
            <a:tbl>
              <a:tblPr firstRow="1" bandRow="1">
                <a:tableStyleId>{5C22544A-7EE6-4342-B048-85BDC9FD1C3A}</a:tableStyleId>
              </a:tblPr>
              <a:tblGrid>
                <a:gridCol w="2016224">
                  <a:extLst>
                    <a:ext uri="{9D8B030D-6E8A-4147-A177-3AD203B41FA5}">
                      <a16:colId xmlns:a16="http://schemas.microsoft.com/office/drawing/2014/main" xmlns="" val="20000"/>
                    </a:ext>
                  </a:extLst>
                </a:gridCol>
                <a:gridCol w="2808312">
                  <a:extLst>
                    <a:ext uri="{9D8B030D-6E8A-4147-A177-3AD203B41FA5}">
                      <a16:colId xmlns:a16="http://schemas.microsoft.com/office/drawing/2014/main" xmlns="" val="20001"/>
                    </a:ext>
                  </a:extLst>
                </a:gridCol>
                <a:gridCol w="3168352">
                  <a:extLst>
                    <a:ext uri="{9D8B030D-6E8A-4147-A177-3AD203B41FA5}">
                      <a16:colId xmlns:a16="http://schemas.microsoft.com/office/drawing/2014/main" xmlns="" val="20002"/>
                    </a:ext>
                  </a:extLst>
                </a:gridCol>
              </a:tblGrid>
              <a:tr h="504056">
                <a:tc>
                  <a:txBody>
                    <a:bodyPr/>
                    <a:lstStyle/>
                    <a:p>
                      <a:endParaRPr kumimoji="1" lang="ja-JP" altLang="en-US" sz="2000" dirty="0">
                        <a:latin typeface="+mj-ea"/>
                        <a:ea typeface="+mj-ea"/>
                      </a:endParaRPr>
                    </a:p>
                  </a:txBody>
                  <a:tcPr/>
                </a:tc>
                <a:tc>
                  <a:txBody>
                    <a:bodyPr/>
                    <a:lstStyle/>
                    <a:p>
                      <a:pPr algn="ctr"/>
                      <a:r>
                        <a:rPr kumimoji="1" lang="en-US" altLang="ja-JP" sz="2000" dirty="0" smtClean="0">
                          <a:latin typeface="+mj-ea"/>
                          <a:ea typeface="+mj-ea"/>
                        </a:rPr>
                        <a:t>Nan &amp; </a:t>
                      </a:r>
                      <a:r>
                        <a:rPr kumimoji="1" lang="en-US" altLang="ja-JP" sz="2000" dirty="0" err="1" smtClean="0">
                          <a:latin typeface="+mj-ea"/>
                          <a:ea typeface="+mj-ea"/>
                        </a:rPr>
                        <a:t>Heo</a:t>
                      </a:r>
                      <a:r>
                        <a:rPr kumimoji="1" lang="en-US" altLang="ja-JP" sz="2000" dirty="0" smtClean="0">
                          <a:latin typeface="+mj-ea"/>
                          <a:ea typeface="+mj-ea"/>
                        </a:rPr>
                        <a:t>(2007)</a:t>
                      </a:r>
                      <a:endParaRPr kumimoji="1" lang="ja-JP" altLang="en-US" sz="2000" dirty="0">
                        <a:latin typeface="+mj-ea"/>
                        <a:ea typeface="+mj-ea"/>
                      </a:endParaRPr>
                    </a:p>
                  </a:txBody>
                  <a:tcPr/>
                </a:tc>
                <a:tc>
                  <a:txBody>
                    <a:bodyPr/>
                    <a:lstStyle/>
                    <a:p>
                      <a:pPr algn="ctr"/>
                      <a:r>
                        <a:rPr kumimoji="1" lang="ja-JP" altLang="en-US" sz="2000" dirty="0" smtClean="0">
                          <a:latin typeface="+mj-ea"/>
                          <a:ea typeface="+mj-ea"/>
                        </a:rPr>
                        <a:t>本研究（２０１５）</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454787">
                <a:tc>
                  <a:txBody>
                    <a:bodyPr/>
                    <a:lstStyle/>
                    <a:p>
                      <a:r>
                        <a:rPr kumimoji="1" lang="ja-JP" altLang="en-US" sz="2000" dirty="0" smtClean="0">
                          <a:latin typeface="+mj-ea"/>
                          <a:ea typeface="+mj-ea"/>
                        </a:rPr>
                        <a:t>対象国</a:t>
                      </a:r>
                      <a:endParaRPr kumimoji="1" lang="ja-JP" altLang="en-US" sz="2000" dirty="0">
                        <a:latin typeface="+mj-ea"/>
                        <a:ea typeface="+mj-ea"/>
                      </a:endParaRPr>
                    </a:p>
                  </a:txBody>
                  <a:tcPr/>
                </a:tc>
                <a:tc>
                  <a:txBody>
                    <a:bodyPr/>
                    <a:lstStyle/>
                    <a:p>
                      <a:r>
                        <a:rPr kumimoji="1" lang="ja-JP" altLang="en-US" sz="2000" dirty="0" smtClean="0">
                          <a:latin typeface="+mj-ea"/>
                          <a:ea typeface="+mj-ea"/>
                        </a:rPr>
                        <a:t>アメリカ</a:t>
                      </a:r>
                      <a:endParaRPr kumimoji="1" lang="ja-JP" altLang="en-US" sz="2000" dirty="0">
                        <a:latin typeface="+mj-ea"/>
                        <a:ea typeface="+mj-ea"/>
                      </a:endParaRPr>
                    </a:p>
                  </a:txBody>
                  <a:tcPr/>
                </a:tc>
                <a:tc>
                  <a:txBody>
                    <a:bodyPr/>
                    <a:lstStyle/>
                    <a:p>
                      <a:r>
                        <a:rPr kumimoji="1" lang="ja-JP" altLang="en-US" sz="2000" dirty="0" smtClean="0">
                          <a:latin typeface="+mj-ea"/>
                          <a:ea typeface="+mj-ea"/>
                        </a:rPr>
                        <a:t>日本</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432048">
                <a:tc>
                  <a:txBody>
                    <a:bodyPr/>
                    <a:lstStyle/>
                    <a:p>
                      <a:r>
                        <a:rPr kumimoji="1" lang="ja-JP" altLang="en-US" sz="2000" dirty="0" smtClean="0">
                          <a:latin typeface="+mj-ea"/>
                          <a:ea typeface="+mj-ea"/>
                        </a:rPr>
                        <a:t>対象年齢</a:t>
                      </a:r>
                      <a:endParaRPr kumimoji="1" lang="ja-JP" altLang="en-US" sz="2000" dirty="0">
                        <a:latin typeface="+mj-ea"/>
                        <a:ea typeface="+mj-ea"/>
                      </a:endParaRPr>
                    </a:p>
                  </a:txBody>
                  <a:tcPr/>
                </a:tc>
                <a:tc>
                  <a:txBody>
                    <a:bodyPr/>
                    <a:lstStyle/>
                    <a:p>
                      <a:r>
                        <a:rPr kumimoji="1" lang="ja-JP" altLang="en-US" sz="2000" dirty="0" smtClean="0">
                          <a:latin typeface="+mj-ea"/>
                          <a:ea typeface="+mj-ea"/>
                        </a:rPr>
                        <a:t>大学生</a:t>
                      </a:r>
                      <a:endParaRPr kumimoji="1" lang="ja-JP" altLang="en-US" sz="2000" dirty="0">
                        <a:latin typeface="+mj-ea"/>
                        <a:ea typeface="+mj-ea"/>
                      </a:endParaRPr>
                    </a:p>
                  </a:txBody>
                  <a:tcPr/>
                </a:tc>
                <a:tc>
                  <a:txBody>
                    <a:bodyPr/>
                    <a:lstStyle/>
                    <a:p>
                      <a:r>
                        <a:rPr kumimoji="1" lang="ja-JP" altLang="en-US" sz="2000" dirty="0" smtClean="0">
                          <a:latin typeface="+mj-ea"/>
                          <a:ea typeface="+mj-ea"/>
                        </a:rPr>
                        <a:t>主に２０代</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428257">
                <a:tc>
                  <a:txBody>
                    <a:bodyPr/>
                    <a:lstStyle/>
                    <a:p>
                      <a:r>
                        <a:rPr kumimoji="1" lang="ja-JP" altLang="en-US" sz="2000" dirty="0" smtClean="0">
                          <a:latin typeface="+mj-ea"/>
                          <a:ea typeface="+mj-ea"/>
                        </a:rPr>
                        <a:t>人数</a:t>
                      </a:r>
                      <a:endParaRPr kumimoji="1" lang="ja-JP" altLang="en-US" sz="2000" dirty="0">
                        <a:latin typeface="+mj-ea"/>
                        <a:ea typeface="+mj-ea"/>
                      </a:endParaRPr>
                    </a:p>
                  </a:txBody>
                  <a:tcPr/>
                </a:tc>
                <a:tc>
                  <a:txBody>
                    <a:bodyPr/>
                    <a:lstStyle/>
                    <a:p>
                      <a:r>
                        <a:rPr kumimoji="1" lang="ja-JP" altLang="en-US" sz="2000" dirty="0" smtClean="0">
                          <a:latin typeface="+mj-ea"/>
                          <a:ea typeface="+mj-ea"/>
                        </a:rPr>
                        <a:t>１００人</a:t>
                      </a:r>
                      <a:endParaRPr kumimoji="1" lang="en-US" altLang="ja-JP" sz="2000" dirty="0" smtClean="0">
                        <a:latin typeface="+mj-ea"/>
                        <a:ea typeface="+mj-ea"/>
                      </a:endParaRPr>
                    </a:p>
                  </a:txBody>
                  <a:tcPr/>
                </a:tc>
                <a:tc>
                  <a:txBody>
                    <a:bodyPr/>
                    <a:lstStyle/>
                    <a:p>
                      <a:r>
                        <a:rPr kumimoji="1" lang="ja-JP" altLang="en-US" sz="2000" dirty="0" smtClean="0">
                          <a:latin typeface="+mj-ea"/>
                          <a:ea typeface="+mj-ea"/>
                        </a:rPr>
                        <a:t>５５人</a:t>
                      </a:r>
                      <a:endParaRPr kumimoji="1" lang="en-US" altLang="ja-JP" sz="2000" dirty="0" smtClean="0">
                        <a:latin typeface="+mj-ea"/>
                        <a:ea typeface="+mj-ea"/>
                      </a:endParaRPr>
                    </a:p>
                  </a:txBody>
                  <a:tcPr/>
                </a:tc>
                <a:extLst>
                  <a:ext uri="{0D108BD9-81ED-4DB2-BD59-A6C34878D82A}">
                    <a16:rowId xmlns:a16="http://schemas.microsoft.com/office/drawing/2014/main" xmlns="" val="10003"/>
                  </a:ext>
                </a:extLst>
              </a:tr>
              <a:tr h="435839">
                <a:tc>
                  <a:txBody>
                    <a:bodyPr/>
                    <a:lstStyle/>
                    <a:p>
                      <a:r>
                        <a:rPr kumimoji="1" lang="ja-JP" altLang="en-US" sz="2000" dirty="0" smtClean="0">
                          <a:latin typeface="+mj-ea"/>
                          <a:ea typeface="+mj-ea"/>
                        </a:rPr>
                        <a:t>調査方法</a:t>
                      </a:r>
                      <a:endParaRPr kumimoji="1" lang="ja-JP" altLang="en-US" sz="2000" dirty="0">
                        <a:latin typeface="+mj-ea"/>
                        <a:ea typeface="+mj-ea"/>
                      </a:endParaRPr>
                    </a:p>
                  </a:txBody>
                  <a:tcPr/>
                </a:tc>
                <a:tc>
                  <a:txBody>
                    <a:bodyPr/>
                    <a:lstStyle/>
                    <a:p>
                      <a:r>
                        <a:rPr kumimoji="1" lang="ja-JP" altLang="en-US" sz="2000" dirty="0" smtClean="0">
                          <a:latin typeface="+mj-ea"/>
                          <a:ea typeface="+mj-ea"/>
                        </a:rPr>
                        <a:t>紙媒体</a:t>
                      </a:r>
                      <a:endParaRPr kumimoji="1" lang="ja-JP" altLang="en-US" sz="2000" dirty="0">
                        <a:latin typeface="+mj-ea"/>
                        <a:ea typeface="+mj-ea"/>
                      </a:endParaRPr>
                    </a:p>
                  </a:txBody>
                  <a:tcPr/>
                </a:tc>
                <a:tc>
                  <a:txBody>
                    <a:bodyPr/>
                    <a:lstStyle/>
                    <a:p>
                      <a:r>
                        <a:rPr kumimoji="1" lang="ja-JP" altLang="en-US" sz="2000" dirty="0" smtClean="0">
                          <a:latin typeface="+mj-ea"/>
                          <a:ea typeface="+mj-ea"/>
                        </a:rPr>
                        <a:t>インターネット</a:t>
                      </a:r>
                      <a:endParaRPr kumimoji="1" lang="ja-JP" altLang="en-US" sz="2000" dirty="0">
                        <a:latin typeface="+mj-ea"/>
                        <a:ea typeface="+mj-ea"/>
                      </a:endParaRPr>
                    </a:p>
                  </a:txBody>
                  <a:tcPr/>
                </a:tc>
                <a:extLst>
                  <a:ext uri="{0D108BD9-81ED-4DB2-BD59-A6C34878D82A}">
                    <a16:rowId xmlns:a16="http://schemas.microsoft.com/office/drawing/2014/main" xmlns="" val="10004"/>
                  </a:ext>
                </a:extLst>
              </a:tr>
              <a:tr h="553325">
                <a:tc>
                  <a:txBody>
                    <a:bodyPr/>
                    <a:lstStyle/>
                    <a:p>
                      <a:r>
                        <a:rPr kumimoji="1" lang="ja-JP" altLang="en-US" sz="1800" dirty="0" smtClean="0">
                          <a:latin typeface="+mj-ea"/>
                          <a:ea typeface="+mj-ea"/>
                        </a:rPr>
                        <a:t>用意したブランド数</a:t>
                      </a:r>
                      <a:endParaRPr kumimoji="1" lang="ja-JP" altLang="en-US" sz="1800" dirty="0">
                        <a:latin typeface="+mj-ea"/>
                        <a:ea typeface="+mj-ea"/>
                      </a:endParaRPr>
                    </a:p>
                  </a:txBody>
                  <a:tcPr/>
                </a:tc>
                <a:tc>
                  <a:txBody>
                    <a:bodyPr/>
                    <a:lstStyle/>
                    <a:p>
                      <a:r>
                        <a:rPr kumimoji="1" lang="ja-JP" altLang="en-US" sz="2000" dirty="0" smtClean="0">
                          <a:latin typeface="+mj-ea"/>
                          <a:ea typeface="+mj-ea"/>
                        </a:rPr>
                        <a:t>１</a:t>
                      </a:r>
                      <a:r>
                        <a:rPr kumimoji="1" lang="ja-JP" altLang="en-US" sz="1800" dirty="0" smtClean="0">
                          <a:latin typeface="+mj-ea"/>
                          <a:ea typeface="+mj-ea"/>
                        </a:rPr>
                        <a:t>（</a:t>
                      </a:r>
                      <a:r>
                        <a:rPr kumimoji="1" lang="en-US" altLang="ja-JP" sz="1800" dirty="0" smtClean="0">
                          <a:latin typeface="+mj-ea"/>
                          <a:ea typeface="+mj-ea"/>
                        </a:rPr>
                        <a:t>Sunshine Orange juice)</a:t>
                      </a:r>
                      <a:endParaRPr kumimoji="1" lang="ja-JP" altLang="en-US" sz="1800" dirty="0">
                        <a:latin typeface="+mj-ea"/>
                        <a:ea typeface="+mj-ea"/>
                      </a:endParaRPr>
                    </a:p>
                  </a:txBody>
                  <a:tcPr/>
                </a:tc>
                <a:tc>
                  <a:txBody>
                    <a:bodyPr/>
                    <a:lstStyle/>
                    <a:p>
                      <a:r>
                        <a:rPr kumimoji="1" lang="ja-JP" altLang="en-US" sz="2000" dirty="0" smtClean="0">
                          <a:latin typeface="+mj-ea"/>
                          <a:ea typeface="+mj-ea"/>
                        </a:rPr>
                        <a:t>６</a:t>
                      </a:r>
                      <a:r>
                        <a:rPr kumimoji="1" lang="en-US" altLang="ja-JP" sz="1600" dirty="0" smtClean="0">
                          <a:latin typeface="+mj-ea"/>
                          <a:ea typeface="+mj-ea"/>
                        </a:rPr>
                        <a:t>(</a:t>
                      </a:r>
                      <a:r>
                        <a:rPr kumimoji="1" lang="ja-JP" altLang="en-US" sz="1600" dirty="0" smtClean="0">
                          <a:latin typeface="+mj-ea"/>
                          <a:ea typeface="+mj-ea"/>
                        </a:rPr>
                        <a:t>ダース</a:t>
                      </a:r>
                      <a:r>
                        <a:rPr kumimoji="1" lang="en-US" altLang="ja-JP" sz="1600" dirty="0" smtClean="0">
                          <a:latin typeface="+mj-ea"/>
                          <a:ea typeface="+mj-ea"/>
                        </a:rPr>
                        <a:t>,</a:t>
                      </a:r>
                      <a:r>
                        <a:rPr kumimoji="1" lang="ja-JP" altLang="en-US" sz="1600" dirty="0" smtClean="0">
                          <a:latin typeface="+mj-ea"/>
                          <a:ea typeface="+mj-ea"/>
                        </a:rPr>
                        <a:t>ケンタッキー</a:t>
                      </a:r>
                      <a:r>
                        <a:rPr kumimoji="1" lang="en-US" altLang="ja-JP" sz="1600" dirty="0" smtClean="0">
                          <a:latin typeface="+mj-ea"/>
                          <a:ea typeface="+mj-ea"/>
                        </a:rPr>
                        <a:t>,</a:t>
                      </a:r>
                      <a:r>
                        <a:rPr kumimoji="1" lang="ja-JP" altLang="en-US" sz="1600" dirty="0" smtClean="0">
                          <a:latin typeface="+mj-ea"/>
                          <a:ea typeface="+mj-ea"/>
                        </a:rPr>
                        <a:t>ネピア</a:t>
                      </a:r>
                      <a:r>
                        <a:rPr kumimoji="1" lang="en-US" altLang="ja-JP" sz="1600" dirty="0" smtClean="0">
                          <a:latin typeface="+mj-ea"/>
                          <a:ea typeface="+mj-ea"/>
                        </a:rPr>
                        <a:t>,</a:t>
                      </a:r>
                      <a:r>
                        <a:rPr kumimoji="1" lang="ja-JP" altLang="en-US" sz="1600" dirty="0" smtClean="0">
                          <a:latin typeface="+mj-ea"/>
                          <a:ea typeface="+mj-ea"/>
                        </a:rPr>
                        <a:t>　</a:t>
                      </a:r>
                      <a:r>
                        <a:rPr kumimoji="1" lang="en-US" altLang="ja-JP" sz="1600" dirty="0" smtClean="0">
                          <a:latin typeface="+mj-ea"/>
                          <a:ea typeface="+mj-ea"/>
                        </a:rPr>
                        <a:t>IKEA,</a:t>
                      </a:r>
                      <a:r>
                        <a:rPr kumimoji="1" lang="ja-JP" altLang="en-US" sz="1600" dirty="0" smtClean="0">
                          <a:latin typeface="+mj-ea"/>
                          <a:ea typeface="+mj-ea"/>
                        </a:rPr>
                        <a:t>アースノーマット</a:t>
                      </a:r>
                      <a:r>
                        <a:rPr kumimoji="1" lang="en-US" altLang="ja-JP" sz="1600" dirty="0" smtClean="0">
                          <a:latin typeface="+mj-ea"/>
                          <a:ea typeface="+mj-ea"/>
                        </a:rPr>
                        <a:t>,</a:t>
                      </a:r>
                      <a:r>
                        <a:rPr kumimoji="1" lang="ja-JP" altLang="en-US" sz="1600" dirty="0" smtClean="0">
                          <a:latin typeface="+mj-ea"/>
                          <a:ea typeface="+mj-ea"/>
                        </a:rPr>
                        <a:t>お～</a:t>
                      </a:r>
                      <a:r>
                        <a:rPr kumimoji="1" lang="ja-JP" altLang="en-US" sz="1600" dirty="0" err="1" smtClean="0">
                          <a:latin typeface="+mj-ea"/>
                          <a:ea typeface="+mj-ea"/>
                        </a:rPr>
                        <a:t>いお</a:t>
                      </a:r>
                      <a:r>
                        <a:rPr kumimoji="1" lang="ja-JP" altLang="en-US" sz="1600" dirty="0" smtClean="0">
                          <a:latin typeface="+mj-ea"/>
                          <a:ea typeface="+mj-ea"/>
                        </a:rPr>
                        <a:t>茶）</a:t>
                      </a:r>
                      <a:endParaRPr kumimoji="1" lang="ja-JP" altLang="en-US" sz="1600" dirty="0">
                        <a:latin typeface="+mj-ea"/>
                        <a:ea typeface="+mj-ea"/>
                      </a:endParaRPr>
                    </a:p>
                  </a:txBody>
                  <a:tcPr/>
                </a:tc>
                <a:extLst>
                  <a:ext uri="{0D108BD9-81ED-4DB2-BD59-A6C34878D82A}">
                    <a16:rowId xmlns:a16="http://schemas.microsoft.com/office/drawing/2014/main" xmlns="" val="10005"/>
                  </a:ext>
                </a:extLst>
              </a:tr>
              <a:tr h="440040">
                <a:tc>
                  <a:txBody>
                    <a:bodyPr/>
                    <a:lstStyle/>
                    <a:p>
                      <a:r>
                        <a:rPr kumimoji="1" lang="ja-JP" altLang="en-US" sz="1800" dirty="0" smtClean="0">
                          <a:latin typeface="+mj-ea"/>
                          <a:ea typeface="+mj-ea"/>
                        </a:rPr>
                        <a:t>用意したコーズ数</a:t>
                      </a:r>
                      <a:endParaRPr kumimoji="1" lang="ja-JP" altLang="en-US" sz="1800" dirty="0">
                        <a:latin typeface="+mj-ea"/>
                        <a:ea typeface="+mj-ea"/>
                      </a:endParaRPr>
                    </a:p>
                  </a:txBody>
                  <a:tcPr/>
                </a:tc>
                <a:tc>
                  <a:txBody>
                    <a:bodyPr/>
                    <a:lstStyle/>
                    <a:p>
                      <a:r>
                        <a:rPr kumimoji="1" lang="ja-JP" altLang="en-US" sz="2000" dirty="0" smtClean="0">
                          <a:latin typeface="+mj-ea"/>
                          <a:ea typeface="+mj-ea"/>
                        </a:rPr>
                        <a:t>２</a:t>
                      </a:r>
                      <a:endParaRPr kumimoji="1" lang="ja-JP" altLang="en-US" sz="2000" dirty="0">
                        <a:latin typeface="+mj-ea"/>
                        <a:ea typeface="+mj-ea"/>
                      </a:endParaRPr>
                    </a:p>
                  </a:txBody>
                  <a:tcPr/>
                </a:tc>
                <a:tc>
                  <a:txBody>
                    <a:bodyPr/>
                    <a:lstStyle/>
                    <a:p>
                      <a:r>
                        <a:rPr kumimoji="1" lang="ja-JP" altLang="en-US" sz="2000" dirty="0" smtClean="0">
                          <a:latin typeface="+mj-ea"/>
                          <a:ea typeface="+mj-ea"/>
                        </a:rPr>
                        <a:t>３０</a:t>
                      </a:r>
                      <a:r>
                        <a:rPr kumimoji="1" lang="ja-JP" altLang="en-US" sz="1800" dirty="0" smtClean="0">
                          <a:latin typeface="+mj-ea"/>
                          <a:ea typeface="+mj-ea"/>
                        </a:rPr>
                        <a:t>（５コーズ*６ブランド）</a:t>
                      </a:r>
                      <a:endParaRPr kumimoji="1" lang="ja-JP" altLang="en-US" sz="1800" dirty="0">
                        <a:latin typeface="+mj-ea"/>
                        <a:ea typeface="+mj-ea"/>
                      </a:endParaRPr>
                    </a:p>
                  </a:txBody>
                  <a:tcPr/>
                </a:tc>
                <a:extLst>
                  <a:ext uri="{0D108BD9-81ED-4DB2-BD59-A6C34878D82A}">
                    <a16:rowId xmlns:a16="http://schemas.microsoft.com/office/drawing/2014/main" xmlns="" val="10006"/>
                  </a:ext>
                </a:extLst>
              </a:tr>
              <a:tr h="432048">
                <a:tc>
                  <a:txBody>
                    <a:bodyPr/>
                    <a:lstStyle/>
                    <a:p>
                      <a:r>
                        <a:rPr kumimoji="1" lang="ja-JP" altLang="en-US" sz="1800" dirty="0" smtClean="0">
                          <a:latin typeface="+mj-ea"/>
                          <a:ea typeface="+mj-ea"/>
                        </a:rPr>
                        <a:t>コーズカテゴリー</a:t>
                      </a:r>
                      <a:endParaRPr kumimoji="1" lang="ja-JP" altLang="en-US" sz="1800" dirty="0">
                        <a:latin typeface="+mj-ea"/>
                        <a:ea typeface="+mj-ea"/>
                      </a:endParaRPr>
                    </a:p>
                  </a:txBody>
                  <a:tcPr/>
                </a:tc>
                <a:tc>
                  <a:txBody>
                    <a:bodyPr/>
                    <a:lstStyle/>
                    <a:p>
                      <a:r>
                        <a:rPr kumimoji="1" lang="ja-JP" altLang="en-US" sz="2000" dirty="0" smtClean="0">
                          <a:latin typeface="+mj-ea"/>
                          <a:ea typeface="+mj-ea"/>
                        </a:rPr>
                        <a:t>健康と交通安全</a:t>
                      </a:r>
                      <a:endParaRPr kumimoji="1" lang="ja-JP" altLang="en-US" sz="2000" dirty="0">
                        <a:latin typeface="+mj-ea"/>
                        <a:ea typeface="+mj-ea"/>
                      </a:endParaRPr>
                    </a:p>
                  </a:txBody>
                  <a:tcPr/>
                </a:tc>
                <a:tc>
                  <a:txBody>
                    <a:bodyPr/>
                    <a:lstStyle/>
                    <a:p>
                      <a:r>
                        <a:rPr kumimoji="1" lang="ja-JP" altLang="en-US" sz="2000" dirty="0" smtClean="0">
                          <a:latin typeface="+mj-ea"/>
                          <a:ea typeface="+mj-ea"/>
                        </a:rPr>
                        <a:t>ばらつきを持たせた</a:t>
                      </a:r>
                      <a:endParaRPr kumimoji="1" lang="ja-JP" altLang="en-US" sz="2000" dirty="0">
                        <a:latin typeface="+mj-ea"/>
                        <a:ea typeface="+mj-ea"/>
                      </a:endParaRPr>
                    </a:p>
                  </a:txBody>
                  <a:tcPr/>
                </a:tc>
                <a:extLst>
                  <a:ext uri="{0D108BD9-81ED-4DB2-BD59-A6C34878D82A}">
                    <a16:rowId xmlns:a16="http://schemas.microsoft.com/office/drawing/2014/main" xmlns="" val="10007"/>
                  </a:ext>
                </a:extLst>
              </a:tr>
            </a:tbl>
          </a:graphicData>
        </a:graphic>
      </p:graphicFrame>
      <p:sp>
        <p:nvSpPr>
          <p:cNvPr id="5" name="日付プレースホルダー 4"/>
          <p:cNvSpPr>
            <a:spLocks noGrp="1"/>
          </p:cNvSpPr>
          <p:nvPr>
            <p:ph type="dt" sz="half" idx="10"/>
          </p:nvPr>
        </p:nvSpPr>
        <p:spPr/>
        <p:txBody>
          <a:bodyPr/>
          <a:lstStyle/>
          <a:p>
            <a:fld id="{A24E0549-FC03-4558-A6A3-84DCD8A2C9B0}" type="datetime1">
              <a:rPr kumimoji="1" lang="ja-JP" altLang="en-US" smtClean="0"/>
              <a:t>2015/12/19</a:t>
            </a:fld>
            <a:endParaRPr kumimoji="1" lang="ja-JP" altLang="en-US"/>
          </a:p>
        </p:txBody>
      </p:sp>
    </p:spTree>
    <p:extLst>
      <p:ext uri="{BB962C8B-B14F-4D97-AF65-F5344CB8AC3E}">
        <p14:creationId xmlns:p14="http://schemas.microsoft.com/office/powerpoint/2010/main" val="24083371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既存研究との比較</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36</a:t>
            </a:fld>
            <a:endParaRPr kumimoji="1" lang="ja-JP" altLang="en-US"/>
          </a:p>
        </p:txBody>
      </p:sp>
      <p:sp>
        <p:nvSpPr>
          <p:cNvPr id="4" name="コンテンツ プレースホルダー 3"/>
          <p:cNvSpPr>
            <a:spLocks noGrp="1"/>
          </p:cNvSpPr>
          <p:nvPr>
            <p:ph sz="quarter" idx="1"/>
          </p:nvPr>
        </p:nvSpPr>
        <p:spPr/>
        <p:txBody>
          <a:bodyPr>
            <a:normAutofit/>
          </a:bodyPr>
          <a:lstStyle/>
          <a:p>
            <a:pPr marL="0" indent="0">
              <a:buNone/>
            </a:pPr>
            <a:r>
              <a:rPr kumimoji="1" lang="ja-JP" altLang="en-US" sz="2400" dirty="0" smtClean="0">
                <a:latin typeface="+mj-ea"/>
                <a:ea typeface="+mj-ea"/>
              </a:rPr>
              <a:t>これらをまとめると、</a:t>
            </a:r>
            <a:endParaRPr kumimoji="1" lang="en-US" altLang="ja-JP" sz="2400" dirty="0" smtClean="0">
              <a:latin typeface="+mj-ea"/>
              <a:ea typeface="+mj-ea"/>
            </a:endParaRPr>
          </a:p>
          <a:p>
            <a:pPr marL="0" indent="0">
              <a:buNone/>
            </a:pPr>
            <a:r>
              <a:rPr kumimoji="1" lang="en-US" altLang="ja-JP" sz="2800" dirty="0" smtClean="0">
                <a:latin typeface="+mj-ea"/>
                <a:ea typeface="+mj-ea"/>
              </a:rPr>
              <a:t>Lafferty(2009),</a:t>
            </a:r>
            <a:r>
              <a:rPr lang="ja-JP" altLang="en-US" sz="2800" dirty="0">
                <a:latin typeface="+mj-ea"/>
                <a:ea typeface="+mj-ea"/>
              </a:rPr>
              <a:t> </a:t>
            </a:r>
            <a:r>
              <a:rPr kumimoji="1" lang="en-US" altLang="ja-JP" sz="2800" dirty="0" smtClean="0">
                <a:latin typeface="+mj-ea"/>
                <a:ea typeface="+mj-ea"/>
              </a:rPr>
              <a:t>Nan &amp; </a:t>
            </a:r>
            <a:r>
              <a:rPr kumimoji="1" lang="en-US" altLang="ja-JP" sz="2800" dirty="0" err="1" smtClean="0">
                <a:latin typeface="+mj-ea"/>
                <a:ea typeface="+mj-ea"/>
              </a:rPr>
              <a:t>Heo</a:t>
            </a:r>
            <a:r>
              <a:rPr kumimoji="1" lang="en-US" altLang="ja-JP" sz="2800" dirty="0" smtClean="0">
                <a:latin typeface="+mj-ea"/>
                <a:ea typeface="+mj-ea"/>
              </a:rPr>
              <a:t>(2007)</a:t>
            </a:r>
            <a:r>
              <a:rPr kumimoji="1" lang="ja-JP" altLang="en-US" sz="2800" dirty="0" smtClean="0">
                <a:latin typeface="+mj-ea"/>
                <a:ea typeface="+mj-ea"/>
              </a:rPr>
              <a:t>の調査と本研究の事前調査においては</a:t>
            </a:r>
            <a:endParaRPr kumimoji="1" lang="en-US" altLang="ja-JP" sz="2800" dirty="0" smtClean="0">
              <a:latin typeface="+mj-ea"/>
              <a:ea typeface="+mj-ea"/>
            </a:endParaRPr>
          </a:p>
          <a:p>
            <a:endParaRPr lang="en-US" altLang="ja-JP" dirty="0">
              <a:latin typeface="+mj-ea"/>
              <a:ea typeface="+mj-ea"/>
            </a:endParaRPr>
          </a:p>
          <a:p>
            <a:r>
              <a:rPr kumimoji="1" lang="ja-JP" altLang="en-US" b="1" dirty="0" smtClean="0">
                <a:latin typeface="+mj-ea"/>
                <a:ea typeface="+mj-ea"/>
              </a:rPr>
              <a:t>上記の研究では扱うブランド数が少なかったために、妥当な結果を得られなかったのではないか。</a:t>
            </a:r>
            <a:endParaRPr kumimoji="1" lang="en-US" altLang="ja-JP" b="1" dirty="0" smtClean="0">
              <a:latin typeface="+mj-ea"/>
              <a:ea typeface="+mj-ea"/>
            </a:endParaRPr>
          </a:p>
          <a:p>
            <a:r>
              <a:rPr lang="ja-JP" altLang="en-US" b="1" dirty="0">
                <a:latin typeface="+mj-ea"/>
                <a:ea typeface="+mj-ea"/>
              </a:rPr>
              <a:t>アメリカ</a:t>
            </a:r>
            <a:r>
              <a:rPr lang="ja-JP" altLang="en-US" b="1" dirty="0" smtClean="0">
                <a:latin typeface="+mj-ea"/>
                <a:ea typeface="+mj-ea"/>
              </a:rPr>
              <a:t>と日本という対象国の違い</a:t>
            </a:r>
            <a:endParaRPr lang="en-US" altLang="ja-JP" b="1" dirty="0" smtClean="0">
              <a:latin typeface="+mj-ea"/>
              <a:ea typeface="+mj-ea"/>
            </a:endParaRPr>
          </a:p>
          <a:p>
            <a:endParaRPr kumimoji="1" lang="en-US" altLang="ja-JP" dirty="0">
              <a:latin typeface="+mj-ea"/>
              <a:ea typeface="+mj-ea"/>
            </a:endParaRPr>
          </a:p>
          <a:p>
            <a:pPr marL="0" indent="0">
              <a:buNone/>
            </a:pPr>
            <a:r>
              <a:rPr lang="ja-JP" altLang="en-US" sz="2400" dirty="0" smtClean="0">
                <a:latin typeface="+mj-ea"/>
                <a:ea typeface="+mj-ea"/>
              </a:rPr>
              <a:t>などが、先行研究との結論に相違がでた主な要因と考えられる。</a:t>
            </a:r>
            <a:endParaRPr lang="en-US" altLang="ja-JP" sz="2400" dirty="0" smtClean="0">
              <a:latin typeface="+mj-ea"/>
              <a:ea typeface="+mj-ea"/>
            </a:endParaRPr>
          </a:p>
        </p:txBody>
      </p:sp>
      <p:sp>
        <p:nvSpPr>
          <p:cNvPr id="5" name="日付プレースホルダー 4"/>
          <p:cNvSpPr>
            <a:spLocks noGrp="1"/>
          </p:cNvSpPr>
          <p:nvPr>
            <p:ph type="dt" sz="half" idx="10"/>
          </p:nvPr>
        </p:nvSpPr>
        <p:spPr/>
        <p:txBody>
          <a:bodyPr/>
          <a:lstStyle/>
          <a:p>
            <a:fld id="{9343AB1E-2E36-4DA3-AB75-FDEC23AD002E}" type="datetime1">
              <a:rPr kumimoji="1" lang="ja-JP" altLang="en-US" smtClean="0"/>
              <a:t>2015/12/19</a:t>
            </a:fld>
            <a:endParaRPr kumimoji="1" lang="ja-JP" altLang="en-US"/>
          </a:p>
        </p:txBody>
      </p:sp>
    </p:spTree>
    <p:extLst>
      <p:ext uri="{BB962C8B-B14F-4D97-AF65-F5344CB8AC3E}">
        <p14:creationId xmlns:p14="http://schemas.microsoft.com/office/powerpoint/2010/main" val="30891193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円/楕円 6"/>
          <p:cNvSpPr/>
          <p:nvPr/>
        </p:nvSpPr>
        <p:spPr>
          <a:xfrm>
            <a:off x="755576" y="3789040"/>
            <a:ext cx="7416824" cy="2592288"/>
          </a:xfrm>
          <a:prstGeom prst="ellipse">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 name="タイトル 1"/>
          <p:cNvSpPr>
            <a:spLocks noGrp="1"/>
          </p:cNvSpPr>
          <p:nvPr>
            <p:ph type="title"/>
          </p:nvPr>
        </p:nvSpPr>
        <p:spPr/>
        <p:txBody>
          <a:bodyPr/>
          <a:lstStyle/>
          <a:p>
            <a:r>
              <a:rPr kumimoji="1" lang="ja-JP" altLang="en-US" dirty="0" smtClean="0"/>
              <a:t>比較した結果から</a:t>
            </a:r>
            <a:endParaRPr kumimoji="1" lang="ja-JP" altLang="en-US" dirty="0"/>
          </a:p>
        </p:txBody>
      </p:sp>
      <p:sp>
        <p:nvSpPr>
          <p:cNvPr id="3" name="日付プレースホルダー 2"/>
          <p:cNvSpPr>
            <a:spLocks noGrp="1"/>
          </p:cNvSpPr>
          <p:nvPr>
            <p:ph type="dt" sz="half" idx="10"/>
          </p:nvPr>
        </p:nvSpPr>
        <p:spPr/>
        <p:txBody>
          <a:bodyPr/>
          <a:lstStyle/>
          <a:p>
            <a:fld id="{1EFCFA44-EEE5-48F9-B2E5-62624C9D199D}" type="datetime1">
              <a:rPr kumimoji="1" lang="ja-JP" altLang="en-US" smtClean="0"/>
              <a:pPr/>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solidFill>
                  <a:srgbClr val="8CADAE">
                    <a:shade val="75000"/>
                  </a:srgbClr>
                </a:solidFill>
              </a:rPr>
              <a:pPr/>
              <a:t>37</a:t>
            </a:fld>
            <a:endParaRPr kumimoji="1" lang="ja-JP" altLang="en-US">
              <a:solidFill>
                <a:srgbClr val="8CADAE">
                  <a:shade val="75000"/>
                </a:srgbClr>
              </a:solidFill>
            </a:endParaRPr>
          </a:p>
        </p:txBody>
      </p:sp>
      <p:sp>
        <p:nvSpPr>
          <p:cNvPr id="5" name="コンテンツ プレースホルダー 4"/>
          <p:cNvSpPr>
            <a:spLocks noGrp="1"/>
          </p:cNvSpPr>
          <p:nvPr>
            <p:ph sz="quarter" idx="1"/>
          </p:nvPr>
        </p:nvSpPr>
        <p:spPr>
          <a:xfrm>
            <a:off x="301752" y="1412776"/>
            <a:ext cx="8503920" cy="4968552"/>
          </a:xfrm>
        </p:spPr>
        <p:txBody>
          <a:bodyPr>
            <a:normAutofit/>
          </a:bodyPr>
          <a:lstStyle/>
          <a:p>
            <a:pPr marL="0" indent="0" algn="ctr">
              <a:buNone/>
            </a:pPr>
            <a:endParaRPr lang="en-US" altLang="ja-JP" sz="3000" dirty="0" smtClean="0">
              <a:latin typeface="+mj-ea"/>
              <a:ea typeface="+mj-ea"/>
            </a:endParaRPr>
          </a:p>
          <a:p>
            <a:pPr marL="0" indent="0" algn="ctr">
              <a:buNone/>
            </a:pPr>
            <a:r>
              <a:rPr lang="ja-JP" altLang="en-US" sz="2800" dirty="0" smtClean="0">
                <a:latin typeface="+mj-ea"/>
                <a:ea typeface="+mj-ea"/>
              </a:rPr>
              <a:t>国</a:t>
            </a:r>
            <a:r>
              <a:rPr lang="ja-JP" altLang="en-US" sz="2800" dirty="0">
                <a:latin typeface="+mj-ea"/>
                <a:ea typeface="+mj-ea"/>
              </a:rPr>
              <a:t>の</a:t>
            </a:r>
            <a:r>
              <a:rPr lang="ja-JP" altLang="en-US" sz="2800" dirty="0" smtClean="0">
                <a:latin typeface="+mj-ea"/>
                <a:ea typeface="+mj-ea"/>
              </a:rPr>
              <a:t>違い等によって上記の</a:t>
            </a:r>
            <a:r>
              <a:rPr kumimoji="1" lang="ja-JP" altLang="en-US" sz="2800" dirty="0" smtClean="0">
                <a:latin typeface="+mj-ea"/>
                <a:ea typeface="+mj-ea"/>
              </a:rPr>
              <a:t>ような相違点が生じてくる</a:t>
            </a:r>
            <a:endParaRPr kumimoji="1" lang="en-US" altLang="ja-JP" sz="2800" dirty="0" smtClean="0">
              <a:latin typeface="+mj-ea"/>
              <a:ea typeface="+mj-ea"/>
            </a:endParaRPr>
          </a:p>
          <a:p>
            <a:pPr marL="0" indent="0" algn="ctr">
              <a:buNone/>
            </a:pPr>
            <a:r>
              <a:rPr lang="ja-JP" altLang="en-US" sz="500" dirty="0" smtClean="0">
                <a:latin typeface="+mj-ea"/>
                <a:ea typeface="+mj-ea"/>
              </a:rPr>
              <a:t>　</a:t>
            </a:r>
            <a:endParaRPr lang="en-US" altLang="ja-JP" sz="500" dirty="0">
              <a:latin typeface="+mj-ea"/>
              <a:ea typeface="+mj-ea"/>
            </a:endParaRPr>
          </a:p>
          <a:p>
            <a:pPr marL="0" indent="0" algn="ctr">
              <a:buNone/>
            </a:pPr>
            <a:r>
              <a:rPr lang="ja-JP" altLang="en-US" sz="2800" dirty="0" smtClean="0">
                <a:latin typeface="+mj-ea"/>
                <a:ea typeface="+mj-ea"/>
              </a:rPr>
              <a:t>⇒ </a:t>
            </a:r>
            <a:r>
              <a:rPr kumimoji="1" lang="ja-JP" altLang="en-US" sz="2800" dirty="0" smtClean="0">
                <a:latin typeface="+mj-ea"/>
                <a:ea typeface="+mj-ea"/>
              </a:rPr>
              <a:t>適合度以外の</a:t>
            </a:r>
            <a:r>
              <a:rPr lang="ja-JP" altLang="en-US" sz="2800" dirty="0" smtClean="0">
                <a:latin typeface="+mj-ea"/>
                <a:ea typeface="+mj-ea"/>
              </a:rPr>
              <a:t>要素も関係してくるのでは</a:t>
            </a:r>
            <a:r>
              <a:rPr kumimoji="1" lang="ja-JP" altLang="en-US" sz="2800" dirty="0" smtClean="0">
                <a:latin typeface="+mj-ea"/>
                <a:ea typeface="+mj-ea"/>
              </a:rPr>
              <a:t>？</a:t>
            </a:r>
            <a:endParaRPr kumimoji="1" lang="en-US" altLang="ja-JP" sz="2800" dirty="0" smtClean="0">
              <a:latin typeface="+mj-ea"/>
              <a:ea typeface="+mj-ea"/>
            </a:endParaRPr>
          </a:p>
          <a:p>
            <a:pPr marL="0" indent="0" algn="ctr">
              <a:buNone/>
            </a:pPr>
            <a:endParaRPr lang="en-US" altLang="ja-JP" sz="3000" dirty="0">
              <a:latin typeface="+mj-ea"/>
              <a:ea typeface="+mj-ea"/>
            </a:endParaRPr>
          </a:p>
          <a:p>
            <a:pPr marL="0" indent="0" algn="ctr">
              <a:buNone/>
            </a:pPr>
            <a:endParaRPr lang="en-US" altLang="ja-JP" sz="3000" dirty="0">
              <a:latin typeface="+mj-ea"/>
              <a:ea typeface="+mj-ea"/>
            </a:endParaRPr>
          </a:p>
          <a:p>
            <a:pPr marL="0" indent="0" algn="ctr">
              <a:buNone/>
            </a:pPr>
            <a:r>
              <a:rPr kumimoji="1" lang="ja-JP" altLang="en-US" sz="3000" dirty="0" smtClean="0">
                <a:solidFill>
                  <a:schemeClr val="accent3">
                    <a:lumMod val="50000"/>
                  </a:schemeClr>
                </a:solidFill>
                <a:latin typeface="+mj-ea"/>
                <a:ea typeface="+mj-ea"/>
              </a:rPr>
              <a:t>適合度以外の要素も検討</a:t>
            </a:r>
            <a:r>
              <a:rPr lang="ja-JP" altLang="en-US" sz="3000" dirty="0">
                <a:solidFill>
                  <a:schemeClr val="accent3">
                    <a:lumMod val="50000"/>
                  </a:schemeClr>
                </a:solidFill>
                <a:latin typeface="+mj-ea"/>
                <a:ea typeface="+mj-ea"/>
              </a:rPr>
              <a:t>し</a:t>
            </a:r>
            <a:endParaRPr kumimoji="1" lang="en-US" altLang="ja-JP" sz="3000" dirty="0" smtClean="0">
              <a:solidFill>
                <a:schemeClr val="accent3">
                  <a:lumMod val="50000"/>
                </a:schemeClr>
              </a:solidFill>
              <a:latin typeface="+mj-ea"/>
              <a:ea typeface="+mj-ea"/>
            </a:endParaRPr>
          </a:p>
          <a:p>
            <a:pPr marL="0" indent="0" algn="ctr">
              <a:buNone/>
            </a:pPr>
            <a:r>
              <a:rPr lang="ja-JP" altLang="en-US" sz="3000" dirty="0" smtClean="0">
                <a:solidFill>
                  <a:schemeClr val="accent3">
                    <a:lumMod val="50000"/>
                  </a:schemeClr>
                </a:solidFill>
                <a:latin typeface="+mj-ea"/>
                <a:ea typeface="+mj-ea"/>
              </a:rPr>
              <a:t>組み込むことで日本</a:t>
            </a:r>
            <a:r>
              <a:rPr lang="ja-JP" altLang="en-US" sz="3000" dirty="0">
                <a:solidFill>
                  <a:schemeClr val="accent3">
                    <a:lumMod val="50000"/>
                  </a:schemeClr>
                </a:solidFill>
                <a:latin typeface="+mj-ea"/>
                <a:ea typeface="+mj-ea"/>
              </a:rPr>
              <a:t>に</a:t>
            </a:r>
            <a:r>
              <a:rPr lang="ja-JP" altLang="en-US" sz="3000" dirty="0" smtClean="0">
                <a:solidFill>
                  <a:schemeClr val="accent3">
                    <a:lumMod val="50000"/>
                  </a:schemeClr>
                </a:solidFill>
                <a:latin typeface="+mj-ea"/>
                <a:ea typeface="+mj-ea"/>
              </a:rPr>
              <a:t>おけるＣＲＭモデルを</a:t>
            </a:r>
            <a:endParaRPr lang="en-US" altLang="ja-JP" sz="3000" dirty="0" smtClean="0">
              <a:solidFill>
                <a:schemeClr val="accent3">
                  <a:lumMod val="50000"/>
                </a:schemeClr>
              </a:solidFill>
              <a:latin typeface="+mj-ea"/>
              <a:ea typeface="+mj-ea"/>
            </a:endParaRPr>
          </a:p>
          <a:p>
            <a:pPr marL="0" indent="0" algn="ctr">
              <a:buNone/>
            </a:pPr>
            <a:r>
              <a:rPr lang="ja-JP" altLang="en-US" sz="3000" dirty="0" smtClean="0">
                <a:solidFill>
                  <a:schemeClr val="accent3">
                    <a:lumMod val="50000"/>
                  </a:schemeClr>
                </a:solidFill>
                <a:latin typeface="+mj-ea"/>
                <a:ea typeface="+mj-ea"/>
              </a:rPr>
              <a:t>見出すことができるのでは</a:t>
            </a:r>
            <a:endParaRPr kumimoji="1" lang="ja-JP" altLang="en-US" sz="3000" dirty="0">
              <a:solidFill>
                <a:schemeClr val="accent3">
                  <a:lumMod val="50000"/>
                </a:schemeClr>
              </a:solidFill>
              <a:latin typeface="+mj-ea"/>
              <a:ea typeface="+mj-ea"/>
            </a:endParaRPr>
          </a:p>
        </p:txBody>
      </p:sp>
      <p:sp>
        <p:nvSpPr>
          <p:cNvPr id="6" name="下矢印 5"/>
          <p:cNvSpPr/>
          <p:nvPr/>
        </p:nvSpPr>
        <p:spPr>
          <a:xfrm>
            <a:off x="4207582" y="3212976"/>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3104244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38</a:t>
            </a:fld>
            <a:endParaRPr kumimoji="1" lang="ja-JP" altLang="en-US"/>
          </a:p>
        </p:txBody>
      </p:sp>
      <p:sp>
        <p:nvSpPr>
          <p:cNvPr id="5" name="角丸四角形 4"/>
          <p:cNvSpPr/>
          <p:nvPr/>
        </p:nvSpPr>
        <p:spPr>
          <a:xfrm>
            <a:off x="755576" y="1813744"/>
            <a:ext cx="7632848" cy="41044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latin typeface="+mj-ea"/>
                <a:ea typeface="+mj-ea"/>
              </a:rPr>
              <a:t>日本におけるＣＲＭモデルを作成し</a:t>
            </a:r>
            <a:endParaRPr kumimoji="1" lang="en-US" altLang="ja-JP" sz="3200" dirty="0" smtClean="0">
              <a:latin typeface="+mj-ea"/>
              <a:ea typeface="+mj-ea"/>
            </a:endParaRPr>
          </a:p>
          <a:p>
            <a:pPr algn="ctr"/>
            <a:r>
              <a:rPr kumimoji="1" lang="en-US" altLang="ja-JP" sz="3200" b="1" u="sng" dirty="0" smtClean="0">
                <a:solidFill>
                  <a:schemeClr val="accent2">
                    <a:lumMod val="40000"/>
                    <a:lumOff val="60000"/>
                  </a:schemeClr>
                </a:solidFill>
                <a:latin typeface="+mj-ea"/>
                <a:ea typeface="+mj-ea"/>
              </a:rPr>
              <a:t>CRM</a:t>
            </a:r>
            <a:r>
              <a:rPr lang="ja-JP" altLang="en-US" sz="3200" b="1" u="sng" dirty="0" smtClean="0">
                <a:latin typeface="+mj-ea"/>
                <a:ea typeface="+mj-ea"/>
              </a:rPr>
              <a:t>はどのように</a:t>
            </a:r>
            <a:endParaRPr kumimoji="1" lang="en-US" altLang="ja-JP" sz="3200" b="1" u="sng" dirty="0" smtClean="0">
              <a:latin typeface="+mj-ea"/>
              <a:ea typeface="+mj-ea"/>
            </a:endParaRPr>
          </a:p>
          <a:p>
            <a:pPr algn="ctr"/>
            <a:r>
              <a:rPr lang="ja-JP" altLang="en-US" sz="3200" b="1" u="sng" dirty="0" smtClean="0">
                <a:solidFill>
                  <a:schemeClr val="accent2">
                    <a:lumMod val="40000"/>
                    <a:lumOff val="60000"/>
                  </a:schemeClr>
                </a:solidFill>
                <a:latin typeface="+mj-ea"/>
                <a:ea typeface="+mj-ea"/>
              </a:rPr>
              <a:t>消費者のブランド</a:t>
            </a:r>
            <a:r>
              <a:rPr kumimoji="1" lang="ja-JP" altLang="en-US" sz="3200" b="1" u="sng" dirty="0" smtClean="0">
                <a:solidFill>
                  <a:schemeClr val="accent2">
                    <a:lumMod val="40000"/>
                    <a:lumOff val="60000"/>
                  </a:schemeClr>
                </a:solidFill>
                <a:latin typeface="+mj-ea"/>
                <a:ea typeface="+mj-ea"/>
              </a:rPr>
              <a:t>態度</a:t>
            </a:r>
            <a:r>
              <a:rPr kumimoji="1" lang="ja-JP" altLang="en-US" sz="3200" b="1" u="sng" dirty="0" smtClean="0">
                <a:latin typeface="+mj-ea"/>
                <a:ea typeface="+mj-ea"/>
              </a:rPr>
              <a:t>に</a:t>
            </a:r>
            <a:endParaRPr kumimoji="1" lang="en-US" altLang="ja-JP" sz="3200" b="1" u="sng" dirty="0" smtClean="0">
              <a:latin typeface="+mj-ea"/>
              <a:ea typeface="+mj-ea"/>
            </a:endParaRPr>
          </a:p>
          <a:p>
            <a:pPr algn="ctr"/>
            <a:r>
              <a:rPr kumimoji="1" lang="ja-JP" altLang="en-US" sz="3200" b="1" u="sng" dirty="0" smtClean="0">
                <a:latin typeface="+mj-ea"/>
                <a:ea typeface="+mj-ea"/>
              </a:rPr>
              <a:t>影響をあたえるのか</a:t>
            </a:r>
            <a:r>
              <a:rPr kumimoji="1" lang="ja-JP" altLang="en-US" sz="3200" dirty="0" smtClean="0">
                <a:latin typeface="+mj-ea"/>
                <a:ea typeface="+mj-ea"/>
              </a:rPr>
              <a:t>を探る。</a:t>
            </a:r>
            <a:endParaRPr kumimoji="1" lang="ja-JP" altLang="en-US" sz="3200" dirty="0">
              <a:latin typeface="+mj-ea"/>
              <a:ea typeface="+mj-ea"/>
            </a:endParaRPr>
          </a:p>
        </p:txBody>
      </p:sp>
      <p:sp>
        <p:nvSpPr>
          <p:cNvPr id="4" name="日付プレースホルダー 3"/>
          <p:cNvSpPr>
            <a:spLocks noGrp="1"/>
          </p:cNvSpPr>
          <p:nvPr>
            <p:ph type="dt" sz="half" idx="10"/>
          </p:nvPr>
        </p:nvSpPr>
        <p:spPr/>
        <p:txBody>
          <a:bodyPr/>
          <a:lstStyle/>
          <a:p>
            <a:fld id="{9687770D-3B47-4698-B9FA-A6C3A8F7B732}" type="datetime1">
              <a:rPr kumimoji="1" lang="ja-JP" altLang="en-US" smtClean="0"/>
              <a:t>2015/12/19</a:t>
            </a:fld>
            <a:endParaRPr kumimoji="1" lang="ja-JP" altLang="en-US"/>
          </a:p>
        </p:txBody>
      </p:sp>
    </p:spTree>
    <p:extLst>
      <p:ext uri="{BB962C8B-B14F-4D97-AF65-F5344CB8AC3E}">
        <p14:creationId xmlns:p14="http://schemas.microsoft.com/office/powerpoint/2010/main" val="32755103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仮説導出①</a:t>
            </a:r>
            <a:endParaRPr kumimoji="1" lang="ja-JP" altLang="en-US" dirty="0"/>
          </a:p>
        </p:txBody>
      </p:sp>
      <p:sp>
        <p:nvSpPr>
          <p:cNvPr id="3" name="日付プレースホルダー 2"/>
          <p:cNvSpPr>
            <a:spLocks noGrp="1"/>
          </p:cNvSpPr>
          <p:nvPr>
            <p:ph type="dt" sz="half" idx="10"/>
          </p:nvPr>
        </p:nvSpPr>
        <p:spPr/>
        <p:txBody>
          <a:bodyPr/>
          <a:lstStyle/>
          <a:p>
            <a:fld id="{B17F7AF5-CE85-4F4B-95B2-A1806637342B}"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39</a:t>
            </a:fld>
            <a:endParaRPr kumimoji="1" lang="ja-JP" altLang="en-US"/>
          </a:p>
        </p:txBody>
      </p:sp>
      <p:sp>
        <p:nvSpPr>
          <p:cNvPr id="6" name="円/楕円 5"/>
          <p:cNvSpPr/>
          <p:nvPr/>
        </p:nvSpPr>
        <p:spPr>
          <a:xfrm>
            <a:off x="5580112" y="3645024"/>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 name="円/楕円 6"/>
          <p:cNvSpPr/>
          <p:nvPr/>
        </p:nvSpPr>
        <p:spPr>
          <a:xfrm>
            <a:off x="1775024" y="3645024"/>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コーズ・</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lang="ja-JP" altLang="en-US" sz="1600" dirty="0" smtClean="0">
                <a:latin typeface="HGP創英角ｺﾞｼｯｸUB" panose="020B0900000000000000" pitchFamily="50" charset="-128"/>
                <a:ea typeface="HGP創英角ｺﾞｼｯｸUB" panose="020B0900000000000000" pitchFamily="50" charset="-128"/>
              </a:rPr>
              <a:t>適合度</a:t>
            </a:r>
            <a:endParaRPr kumimoji="1" lang="en-US" altLang="ja-JP" sz="1600" dirty="0" smtClean="0">
              <a:latin typeface="HGP創英角ｺﾞｼｯｸUB" panose="020B0900000000000000" pitchFamily="50" charset="-128"/>
              <a:ea typeface="HGP創英角ｺﾞｼｯｸUB" panose="020B0900000000000000" pitchFamily="50" charset="-128"/>
            </a:endParaRPr>
          </a:p>
        </p:txBody>
      </p:sp>
      <p:cxnSp>
        <p:nvCxnSpPr>
          <p:cNvPr id="8" name="直線矢印コネクタ 7"/>
          <p:cNvCxnSpPr/>
          <p:nvPr/>
        </p:nvCxnSpPr>
        <p:spPr>
          <a:xfrm>
            <a:off x="3720232" y="4185084"/>
            <a:ext cx="1728192"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0" name="線吹き出し 1 (枠付き) 9"/>
          <p:cNvSpPr/>
          <p:nvPr/>
        </p:nvSpPr>
        <p:spPr>
          <a:xfrm>
            <a:off x="2345110" y="5445224"/>
            <a:ext cx="4680520" cy="720080"/>
          </a:xfrm>
          <a:prstGeom prst="borderCallout1">
            <a:avLst>
              <a:gd name="adj1" fmla="val -3012"/>
              <a:gd name="adj2" fmla="val 12017"/>
              <a:gd name="adj3" fmla="val -176049"/>
              <a:gd name="adj4" fmla="val 47341"/>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accent1"/>
                </a:solidFill>
                <a:latin typeface="+mj-ea"/>
                <a:ea typeface="+mj-ea"/>
              </a:rPr>
              <a:t>仮説①</a:t>
            </a:r>
            <a:r>
              <a:rPr kumimoji="1" lang="en-US" altLang="ja-JP" sz="2000" dirty="0" smtClean="0">
                <a:solidFill>
                  <a:schemeClr val="accent1"/>
                </a:solidFill>
                <a:latin typeface="+mj-ea"/>
                <a:ea typeface="+mj-ea"/>
              </a:rPr>
              <a:t>-1</a:t>
            </a:r>
            <a:r>
              <a:rPr kumimoji="1" lang="ja-JP" altLang="en-US" sz="2000" dirty="0" smtClean="0">
                <a:solidFill>
                  <a:schemeClr val="accent1"/>
                </a:solidFill>
                <a:latin typeface="+mj-ea"/>
                <a:ea typeface="+mj-ea"/>
              </a:rPr>
              <a:t>：</a:t>
            </a:r>
            <a:r>
              <a:rPr lang="ja-JP" altLang="en-US" sz="2000" dirty="0" smtClean="0">
                <a:solidFill>
                  <a:schemeClr val="accent1"/>
                </a:solidFill>
                <a:latin typeface="+mj-ea"/>
                <a:ea typeface="+mj-ea"/>
              </a:rPr>
              <a:t>コーズ・ブランド適合度は</a:t>
            </a:r>
            <a:endParaRPr lang="en-US" altLang="ja-JP" sz="2000" dirty="0">
              <a:solidFill>
                <a:schemeClr val="accent1"/>
              </a:solidFill>
              <a:latin typeface="+mj-ea"/>
              <a:ea typeface="+mj-ea"/>
            </a:endParaRPr>
          </a:p>
          <a:p>
            <a:pPr algn="ctr"/>
            <a:r>
              <a:rPr lang="ja-JP" altLang="en-US" sz="2000" dirty="0" smtClean="0">
                <a:solidFill>
                  <a:schemeClr val="accent1"/>
                </a:solidFill>
                <a:latin typeface="+mj-ea"/>
                <a:ea typeface="+mj-ea"/>
              </a:rPr>
              <a:t>ブランド態度に正の影響を及ぼす</a:t>
            </a:r>
            <a:endParaRPr kumimoji="1" lang="ja-JP" altLang="en-US" sz="2000" dirty="0">
              <a:solidFill>
                <a:schemeClr val="accent1"/>
              </a:solidFill>
              <a:latin typeface="+mj-ea"/>
              <a:ea typeface="+mj-ea"/>
            </a:endParaRPr>
          </a:p>
        </p:txBody>
      </p:sp>
      <p:sp>
        <p:nvSpPr>
          <p:cNvPr id="11" name="加算記号 10"/>
          <p:cNvSpPr/>
          <p:nvPr/>
        </p:nvSpPr>
        <p:spPr>
          <a:xfrm>
            <a:off x="4405356" y="3791136"/>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407864" y="1700808"/>
            <a:ext cx="8352928" cy="1152128"/>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ja-JP" altLang="en-US" dirty="0" smtClean="0">
                <a:solidFill>
                  <a:srgbClr val="97B595"/>
                </a:solidFill>
                <a:latin typeface="ＭＳ Ｐゴシック"/>
                <a:ea typeface="ＭＳ Ｐゴシック"/>
              </a:rPr>
              <a:t>先行研究１～</a:t>
            </a:r>
            <a:r>
              <a:rPr lang="en-US" altLang="ja-JP" dirty="0" smtClean="0">
                <a:solidFill>
                  <a:srgbClr val="97B595"/>
                </a:solidFill>
                <a:latin typeface="ＭＳ Ｐゴシック"/>
                <a:ea typeface="ＭＳ Ｐゴシック"/>
              </a:rPr>
              <a:t>4</a:t>
            </a:r>
            <a:r>
              <a:rPr lang="ja-JP" altLang="en-US" dirty="0" smtClean="0">
                <a:solidFill>
                  <a:srgbClr val="97B595"/>
                </a:solidFill>
                <a:latin typeface="ＭＳ Ｐゴシック"/>
                <a:ea typeface="ＭＳ Ｐゴシック"/>
              </a:rPr>
              <a:t>及び予備調査より</a:t>
            </a:r>
            <a:endParaRPr lang="en-US" altLang="ja-JP" dirty="0" smtClean="0">
              <a:solidFill>
                <a:srgbClr val="97B595"/>
              </a:solidFill>
              <a:latin typeface="ＭＳ Ｐゴシック"/>
              <a:ea typeface="ＭＳ Ｐゴシック"/>
            </a:endParaRPr>
          </a:p>
          <a:p>
            <a:pPr lvl="0">
              <a:spcBef>
                <a:spcPct val="20000"/>
              </a:spcBef>
              <a:buClr>
                <a:srgbClr val="D16349"/>
              </a:buClr>
              <a:buSzPct val="85000"/>
            </a:pPr>
            <a:r>
              <a:rPr lang="ja-JP" altLang="en-US" sz="300" dirty="0">
                <a:solidFill>
                  <a:srgbClr val="97B595"/>
                </a:solidFill>
                <a:latin typeface="ＭＳ Ｐゴシック"/>
                <a:ea typeface="ＭＳ Ｐゴシック"/>
              </a:rPr>
              <a:t>　</a:t>
            </a:r>
            <a:endParaRPr lang="en-US" altLang="ja-JP" sz="300" dirty="0" smtClean="0">
              <a:solidFill>
                <a:srgbClr val="97B595"/>
              </a:solidFill>
              <a:latin typeface="ＭＳ Ｐゴシック"/>
              <a:ea typeface="ＭＳ Ｐゴシック"/>
            </a:endParaRPr>
          </a:p>
          <a:p>
            <a:pPr lvl="0" algn="ctr"/>
            <a:r>
              <a:rPr lang="ja-JP" altLang="en-US" sz="2000" dirty="0" smtClean="0">
                <a:solidFill>
                  <a:prstClr val="black"/>
                </a:solidFill>
                <a:latin typeface="ＭＳ Ｐゴシック"/>
                <a:ea typeface="ＭＳ Ｐゴシック"/>
              </a:rPr>
              <a:t>全ての研究で「</a:t>
            </a:r>
            <a:r>
              <a:rPr lang="ja-JP" altLang="en-US" sz="2000" dirty="0">
                <a:solidFill>
                  <a:prstClr val="black"/>
                </a:solidFill>
                <a:latin typeface="ＭＳ Ｐゴシック"/>
                <a:ea typeface="ＭＳ Ｐゴシック"/>
              </a:rPr>
              <a:t>コーズ・ブランド適合度」から「ブランド態度」へ</a:t>
            </a:r>
            <a:r>
              <a:rPr lang="ja-JP" altLang="en-US" sz="2000" dirty="0" smtClean="0">
                <a:solidFill>
                  <a:prstClr val="black"/>
                </a:solidFill>
                <a:latin typeface="ＭＳ Ｐゴシック"/>
                <a:ea typeface="ＭＳ Ｐゴシック"/>
              </a:rPr>
              <a:t>の</a:t>
            </a:r>
            <a:endParaRPr lang="en-US" altLang="ja-JP" sz="2000" dirty="0" smtClean="0">
              <a:solidFill>
                <a:prstClr val="black"/>
              </a:solidFill>
              <a:latin typeface="ＭＳ Ｐゴシック"/>
              <a:ea typeface="ＭＳ Ｐゴシック"/>
            </a:endParaRPr>
          </a:p>
          <a:p>
            <a:pPr lvl="0" algn="ctr"/>
            <a:r>
              <a:rPr lang="ja-JP" altLang="en-US" sz="2000" dirty="0" smtClean="0">
                <a:solidFill>
                  <a:prstClr val="black"/>
                </a:solidFill>
                <a:latin typeface="ＭＳ Ｐゴシック"/>
                <a:ea typeface="ＭＳ Ｐゴシック"/>
              </a:rPr>
              <a:t>影響</a:t>
            </a:r>
            <a:r>
              <a:rPr lang="ja-JP" altLang="en-US" sz="2000" dirty="0">
                <a:solidFill>
                  <a:prstClr val="black"/>
                </a:solidFill>
                <a:latin typeface="ＭＳ Ｐゴシック"/>
                <a:ea typeface="ＭＳ Ｐゴシック"/>
              </a:rPr>
              <a:t>を</a:t>
            </a:r>
            <a:r>
              <a:rPr lang="ja-JP" altLang="en-US" sz="2000" dirty="0" smtClean="0">
                <a:solidFill>
                  <a:prstClr val="black"/>
                </a:solidFill>
                <a:latin typeface="ＭＳ Ｐゴシック"/>
                <a:ea typeface="ＭＳ Ｐゴシック"/>
              </a:rPr>
              <a:t>想定して</a:t>
            </a:r>
            <a:r>
              <a:rPr lang="ja-JP" altLang="en-US" sz="2000" dirty="0">
                <a:solidFill>
                  <a:prstClr val="black"/>
                </a:solidFill>
                <a:latin typeface="ＭＳ Ｐゴシック"/>
                <a:ea typeface="ＭＳ Ｐゴシック"/>
              </a:rPr>
              <a:t>おり、予備調査では正の影響を及ぼしていた。</a:t>
            </a:r>
            <a:endParaRPr lang="en-US" altLang="ja-JP" sz="2000" dirty="0">
              <a:solidFill>
                <a:prstClr val="black"/>
              </a:solidFill>
              <a:latin typeface="ＭＳ Ｐゴシック"/>
              <a:ea typeface="ＭＳ Ｐゴシック"/>
            </a:endParaRPr>
          </a:p>
          <a:p>
            <a:pPr lvl="0">
              <a:spcBef>
                <a:spcPct val="20000"/>
              </a:spcBef>
              <a:buClr>
                <a:srgbClr val="D16349"/>
              </a:buClr>
              <a:buSzPct val="85000"/>
            </a:pPr>
            <a:endParaRPr lang="ja-JP" altLang="en-US" dirty="0">
              <a:solidFill>
                <a:srgbClr val="97B595"/>
              </a:solidFill>
              <a:latin typeface="ＭＳ Ｐゴシック"/>
              <a:ea typeface="ＭＳ Ｐゴシック"/>
            </a:endParaRPr>
          </a:p>
        </p:txBody>
      </p:sp>
    </p:spTree>
    <p:extLst>
      <p:ext uri="{BB962C8B-B14F-4D97-AF65-F5344CB8AC3E}">
        <p14:creationId xmlns:p14="http://schemas.microsoft.com/office/powerpoint/2010/main" val="4105117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a:t>
            </a:fld>
            <a:endParaRPr kumimoji="1" lang="ja-JP" altLang="en-US" dirty="0"/>
          </a:p>
        </p:txBody>
      </p:sp>
      <p:sp>
        <p:nvSpPr>
          <p:cNvPr id="7" name="コンテンツ プレースホルダー 2"/>
          <p:cNvSpPr>
            <a:spLocks noGrp="1"/>
          </p:cNvSpPr>
          <p:nvPr>
            <p:ph sz="quarter" idx="1"/>
          </p:nvPr>
        </p:nvSpPr>
        <p:spPr>
          <a:xfrm>
            <a:off x="301752" y="1412776"/>
            <a:ext cx="8503920" cy="4686272"/>
          </a:xfrm>
        </p:spPr>
        <p:txBody>
          <a:bodyPr>
            <a:normAutofit/>
          </a:bodyPr>
          <a:lstStyle/>
          <a:p>
            <a:pPr marL="0" indent="0">
              <a:buNone/>
            </a:pPr>
            <a:r>
              <a:rPr lang="ja-JP" altLang="en-US" sz="3200" dirty="0" smtClean="0">
                <a:solidFill>
                  <a:schemeClr val="accent1"/>
                </a:solidFill>
                <a:latin typeface="+mj-ea"/>
                <a:ea typeface="+mj-ea"/>
              </a:rPr>
              <a:t>マーケティングの概念の変遷</a:t>
            </a:r>
            <a:endParaRPr lang="en-US" altLang="ja-JP" sz="3200" dirty="0" smtClean="0">
              <a:solidFill>
                <a:schemeClr val="accent1"/>
              </a:solidFill>
              <a:latin typeface="+mj-ea"/>
              <a:ea typeface="+mj-ea"/>
            </a:endParaRPr>
          </a:p>
        </p:txBody>
      </p:sp>
      <p:pic>
        <p:nvPicPr>
          <p:cNvPr id="5" name="Picture 2" descr="http://3.bp.blogspot.com/-hPogzcBwnZQ/TeeRTT6_dQI/AAAAAAAAAHE/V68tiQSp6vY/s1600/%25E3%2582%25B9%25E3%2582%25AF%25E3%2583%25AA%25E3%2583%25BC%25E3%2583%25B3%25E3%2582%25B7%25E3%2583%25A7%25E3%2583%2583%25E3%2583%2588%25EF%25BC%25882011-06-02+22.26.27%25EF%25BC%2589.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93" t="2052" r="1326"/>
          <a:stretch/>
        </p:blipFill>
        <p:spPr bwMode="auto">
          <a:xfrm>
            <a:off x="1239663" y="1943417"/>
            <a:ext cx="6770229" cy="4483331"/>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6020443" y="1908419"/>
            <a:ext cx="2013524" cy="4248473"/>
          </a:xfrm>
          <a:prstGeom prst="rect">
            <a:avLst/>
          </a:prstGeom>
          <a:noFill/>
          <a:ln w="76200">
            <a:solidFill>
              <a:srgbClr val="D7514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日付プレースホルダー 2"/>
          <p:cNvSpPr>
            <a:spLocks noGrp="1"/>
          </p:cNvSpPr>
          <p:nvPr>
            <p:ph type="dt" sz="half" idx="10"/>
          </p:nvPr>
        </p:nvSpPr>
        <p:spPr/>
        <p:txBody>
          <a:bodyPr/>
          <a:lstStyle/>
          <a:p>
            <a:fld id="{F5A2CB70-E2D9-4626-B7AC-689ED7EA49A0}" type="datetime1">
              <a:rPr kumimoji="1" lang="ja-JP" altLang="en-US" smtClean="0"/>
              <a:t>2015/12/19</a:t>
            </a:fld>
            <a:endParaRPr kumimoji="1" lang="ja-JP" altLang="en-US"/>
          </a:p>
        </p:txBody>
      </p:sp>
    </p:spTree>
    <p:extLst>
      <p:ext uri="{BB962C8B-B14F-4D97-AF65-F5344CB8AC3E}">
        <p14:creationId xmlns:p14="http://schemas.microsoft.com/office/powerpoint/2010/main" val="4579484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角丸四角形 26"/>
          <p:cNvSpPr/>
          <p:nvPr/>
        </p:nvSpPr>
        <p:spPr>
          <a:xfrm>
            <a:off x="395536" y="1556792"/>
            <a:ext cx="8352928" cy="1224136"/>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en-US" altLang="ja-JP" dirty="0" smtClean="0">
                <a:solidFill>
                  <a:srgbClr val="97B595"/>
                </a:solidFill>
                <a:latin typeface="ＭＳ Ｐゴシック"/>
                <a:ea typeface="ＭＳ Ｐゴシック"/>
              </a:rPr>
              <a:t>Lafferty</a:t>
            </a:r>
            <a:r>
              <a:rPr lang="en-US" altLang="ja-JP" dirty="0">
                <a:solidFill>
                  <a:srgbClr val="97B595"/>
                </a:solidFill>
                <a:latin typeface="ＭＳ Ｐゴシック"/>
                <a:ea typeface="ＭＳ Ｐゴシック"/>
              </a:rPr>
              <a:t>, B.A., Goldsmith R.E. and </a:t>
            </a:r>
            <a:r>
              <a:rPr lang="en-US" altLang="ja-JP" dirty="0" err="1">
                <a:solidFill>
                  <a:srgbClr val="97B595"/>
                </a:solidFill>
                <a:latin typeface="ＭＳ Ｐゴシック"/>
                <a:ea typeface="ＭＳ Ｐゴシック"/>
              </a:rPr>
              <a:t>Hult</a:t>
            </a:r>
            <a:r>
              <a:rPr lang="en-US" altLang="ja-JP" dirty="0">
                <a:solidFill>
                  <a:srgbClr val="97B595"/>
                </a:solidFill>
                <a:latin typeface="ＭＳ Ｐゴシック"/>
                <a:ea typeface="ＭＳ Ｐゴシック"/>
              </a:rPr>
              <a:t> G.T.M. (2004)</a:t>
            </a:r>
            <a:r>
              <a:rPr lang="ja-JP" altLang="en-US" dirty="0" smtClean="0">
                <a:solidFill>
                  <a:srgbClr val="97B595"/>
                </a:solidFill>
                <a:latin typeface="ＭＳ Ｐゴシック"/>
                <a:ea typeface="ＭＳ Ｐゴシック"/>
              </a:rPr>
              <a:t>の仮説</a:t>
            </a:r>
            <a:r>
              <a:rPr lang="ja-JP" altLang="en-US" dirty="0">
                <a:solidFill>
                  <a:srgbClr val="97B595"/>
                </a:solidFill>
                <a:latin typeface="ＭＳ Ｐゴシック"/>
                <a:ea typeface="ＭＳ Ｐゴシック"/>
              </a:rPr>
              <a:t>モデル（一部抜粋、改変</a:t>
            </a:r>
            <a:r>
              <a:rPr lang="ja-JP" altLang="en-US" dirty="0" smtClean="0">
                <a:solidFill>
                  <a:srgbClr val="97B595"/>
                </a:solidFill>
                <a:latin typeface="ＭＳ Ｐゴシック"/>
                <a:ea typeface="ＭＳ Ｐゴシック"/>
              </a:rPr>
              <a:t>）</a:t>
            </a:r>
            <a:endParaRPr lang="ja-JP" altLang="en-US" dirty="0">
              <a:solidFill>
                <a:srgbClr val="97B595"/>
              </a:solidFill>
              <a:latin typeface="ＭＳ Ｐゴシック"/>
              <a:ea typeface="ＭＳ Ｐゴシック"/>
            </a:endParaRPr>
          </a:p>
        </p:txBody>
      </p:sp>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日付プレースホルダー 2"/>
          <p:cNvSpPr>
            <a:spLocks noGrp="1"/>
          </p:cNvSpPr>
          <p:nvPr>
            <p:ph type="dt" sz="half" idx="10"/>
          </p:nvPr>
        </p:nvSpPr>
        <p:spPr>
          <a:xfrm>
            <a:off x="6278082" y="6381328"/>
            <a:ext cx="2591172" cy="295755"/>
          </a:xfrm>
        </p:spPr>
        <p:txBody>
          <a:bodyPr/>
          <a:lstStyle/>
          <a:p>
            <a:fld id="{7455AE87-BE6B-4B61-A311-752DB92C16FE}" type="datetime1">
              <a:rPr kumimoji="1" lang="ja-JP" altLang="en-US" smtClean="0"/>
              <a:t>2015/12/19</a:t>
            </a:fld>
            <a:endParaRPr kumimoji="1" lang="ja-JP" altLang="en-US"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40</a:t>
            </a:fld>
            <a:endParaRPr kumimoji="1" lang="ja-JP" altLang="en-US"/>
          </a:p>
        </p:txBody>
      </p:sp>
      <p:sp>
        <p:nvSpPr>
          <p:cNvPr id="6" name="円/楕円 5"/>
          <p:cNvSpPr/>
          <p:nvPr/>
        </p:nvSpPr>
        <p:spPr>
          <a:xfrm>
            <a:off x="3695472" y="1948019"/>
            <a:ext cx="1753056" cy="760901"/>
          </a:xfrm>
          <a:prstGeom prst="ellipse">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latin typeface="HGP創英角ｺﾞｼｯｸUB" panose="020B0900000000000000" pitchFamily="50" charset="-128"/>
                <a:ea typeface="HGP創英角ｺﾞｼｯｸUB" panose="020B0900000000000000" pitchFamily="50" charset="-128"/>
              </a:rPr>
              <a:t>コーズ・ブランド提携</a:t>
            </a:r>
            <a:r>
              <a:rPr lang="ja-JP" altLang="en-US" sz="1300" dirty="0" smtClean="0">
                <a:latin typeface="HGP創英角ｺﾞｼｯｸUB" panose="020B0900000000000000" pitchFamily="50" charset="-128"/>
                <a:ea typeface="HGP創英角ｺﾞｼｯｸUB" panose="020B0900000000000000" pitchFamily="50" charset="-128"/>
              </a:rPr>
              <a:t>への態度</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sp>
        <p:nvSpPr>
          <p:cNvPr id="7" name="円/楕円 6"/>
          <p:cNvSpPr/>
          <p:nvPr/>
        </p:nvSpPr>
        <p:spPr>
          <a:xfrm>
            <a:off x="6237549" y="1972775"/>
            <a:ext cx="1502803" cy="736146"/>
          </a:xfrm>
          <a:prstGeom prst="ellipse">
            <a:avLst/>
          </a:prstGeom>
          <a:solidFill>
            <a:srgbClr val="7F7F7F">
              <a:alpha val="50196"/>
            </a:srgb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8" name="円/楕円 7"/>
          <p:cNvSpPr/>
          <p:nvPr/>
        </p:nvSpPr>
        <p:spPr>
          <a:xfrm>
            <a:off x="1403648" y="1972774"/>
            <a:ext cx="1421644" cy="736146"/>
          </a:xfrm>
          <a:prstGeom prst="ellipse">
            <a:avLst/>
          </a:prstGeom>
          <a:solidFill>
            <a:srgbClr val="7F7F7F">
              <a:alpha val="50196"/>
            </a:srgb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a:t>
            </a:r>
            <a:endParaRPr kumimoji="1" lang="en-US" altLang="ja-JP" sz="1600" dirty="0" smtClean="0">
              <a:latin typeface="HGP創英角ｺﾞｼｯｸUB" panose="020B0900000000000000" pitchFamily="50" charset="-128"/>
              <a:ea typeface="HGP創英角ｺﾞｼｯｸUB" panose="020B0900000000000000" pitchFamily="50" charset="-128"/>
            </a:endParaRPr>
          </a:p>
        </p:txBody>
      </p:sp>
      <p:cxnSp>
        <p:nvCxnSpPr>
          <p:cNvPr id="11" name="直線矢印コネクタ 10"/>
          <p:cNvCxnSpPr/>
          <p:nvPr/>
        </p:nvCxnSpPr>
        <p:spPr>
          <a:xfrm flipV="1">
            <a:off x="2927346" y="2412855"/>
            <a:ext cx="636542" cy="7609"/>
          </a:xfrm>
          <a:prstGeom prst="straightConnector1">
            <a:avLst/>
          </a:prstGeom>
          <a:ln w="57150">
            <a:solidFill>
              <a:srgbClr val="595959">
                <a:alpha val="50196"/>
              </a:srgb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5557524" y="2403840"/>
            <a:ext cx="598652" cy="0"/>
          </a:xfrm>
          <a:prstGeom prst="straightConnector1">
            <a:avLst/>
          </a:prstGeom>
          <a:ln w="57150">
            <a:solidFill>
              <a:srgbClr val="595959">
                <a:alpha val="50196"/>
              </a:srgbClr>
            </a:solidFill>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492151" y="2998693"/>
            <a:ext cx="8159697" cy="646331"/>
          </a:xfrm>
          <a:prstGeom prst="rect">
            <a:avLst/>
          </a:prstGeom>
          <a:noFill/>
        </p:spPr>
        <p:txBody>
          <a:bodyPr wrap="square" rtlCol="0">
            <a:spAutoFit/>
          </a:bodyPr>
          <a:lstStyle/>
          <a:p>
            <a:r>
              <a:rPr kumimoji="1" lang="ja-JP" altLang="en-US" dirty="0" smtClean="0">
                <a:latin typeface="+mj-ea"/>
                <a:ea typeface="+mj-ea"/>
              </a:rPr>
              <a:t>このモデルを着想として、ＣＲＭの活動に対する態度を介した影響を想定し</a:t>
            </a:r>
            <a:endParaRPr kumimoji="1" lang="en-US" altLang="ja-JP" dirty="0" smtClean="0">
              <a:latin typeface="+mj-ea"/>
              <a:ea typeface="+mj-ea"/>
            </a:endParaRPr>
          </a:p>
          <a:p>
            <a:r>
              <a:rPr kumimoji="1" lang="ja-JP" altLang="en-US" dirty="0" smtClean="0">
                <a:latin typeface="+mj-ea"/>
                <a:ea typeface="+mj-ea"/>
              </a:rPr>
              <a:t>本研究のモデルに組み込む。</a:t>
            </a:r>
            <a:endParaRPr kumimoji="1" lang="ja-JP" altLang="en-US" dirty="0">
              <a:latin typeface="+mj-ea"/>
              <a:ea typeface="+mj-ea"/>
            </a:endParaRPr>
          </a:p>
        </p:txBody>
      </p:sp>
      <p:sp>
        <p:nvSpPr>
          <p:cNvPr id="37" name="円/楕円 36"/>
          <p:cNvSpPr/>
          <p:nvPr/>
        </p:nvSpPr>
        <p:spPr>
          <a:xfrm>
            <a:off x="3834468" y="4652175"/>
            <a:ext cx="1702952" cy="929014"/>
          </a:xfrm>
          <a:prstGeom prst="ellipse">
            <a:avLst/>
          </a:prstGeom>
          <a:solidFill>
            <a:srgbClr val="D16349"/>
          </a:solidFill>
          <a:ln>
            <a:solidFill>
              <a:srgbClr val="D163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8" name="円/楕円 37"/>
          <p:cNvSpPr/>
          <p:nvPr/>
        </p:nvSpPr>
        <p:spPr>
          <a:xfrm>
            <a:off x="6143261" y="3717032"/>
            <a:ext cx="1531922" cy="782574"/>
          </a:xfrm>
          <a:prstGeom prst="ellipse">
            <a:avLst/>
          </a:prstGeom>
          <a:solidFill>
            <a:srgbClr val="D16349">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態度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9" name="円/楕円 38"/>
          <p:cNvSpPr/>
          <p:nvPr/>
        </p:nvSpPr>
        <p:spPr>
          <a:xfrm>
            <a:off x="1521011" y="3717032"/>
            <a:ext cx="1653884" cy="782574"/>
          </a:xfrm>
          <a:prstGeom prst="ellipse">
            <a:avLst/>
          </a:prstGeom>
          <a:solidFill>
            <a:srgbClr val="D16349">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コーズ・</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lang="ja-JP" altLang="en-US" sz="1600" dirty="0" smtClean="0">
                <a:latin typeface="HGP創英角ｺﾞｼｯｸUB" panose="020B0900000000000000" pitchFamily="50" charset="-128"/>
                <a:ea typeface="HGP創英角ｺﾞｼｯｸUB" panose="020B0900000000000000" pitchFamily="50" charset="-128"/>
              </a:rPr>
              <a:t>適合度</a:t>
            </a:r>
            <a:endParaRPr kumimoji="1" lang="en-US" altLang="ja-JP" sz="1600" dirty="0" smtClean="0">
              <a:latin typeface="HGP創英角ｺﾞｼｯｸUB" panose="020B0900000000000000" pitchFamily="50" charset="-128"/>
              <a:ea typeface="HGP創英角ｺﾞｼｯｸUB" panose="020B0900000000000000" pitchFamily="50" charset="-128"/>
            </a:endParaRPr>
          </a:p>
        </p:txBody>
      </p:sp>
      <p:cxnSp>
        <p:nvCxnSpPr>
          <p:cNvPr id="40" name="直線矢印コネクタ 39"/>
          <p:cNvCxnSpPr/>
          <p:nvPr/>
        </p:nvCxnSpPr>
        <p:spPr>
          <a:xfrm>
            <a:off x="3458386" y="4062912"/>
            <a:ext cx="2455115" cy="0"/>
          </a:xfrm>
          <a:prstGeom prst="straightConnector1">
            <a:avLst/>
          </a:prstGeom>
          <a:ln w="57150">
            <a:solidFill>
              <a:srgbClr val="D16349">
                <a:alpha val="50196"/>
              </a:srgbClr>
            </a:solidFill>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2927346" y="4437207"/>
            <a:ext cx="832333" cy="554295"/>
          </a:xfrm>
          <a:prstGeom prst="straightConnector1">
            <a:avLst/>
          </a:prstGeom>
          <a:ln w="5715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V="1">
            <a:off x="5571229" y="4450400"/>
            <a:ext cx="800971" cy="506196"/>
          </a:xfrm>
          <a:prstGeom prst="straightConnector1">
            <a:avLst/>
          </a:prstGeom>
          <a:ln w="57150">
            <a:solidFill>
              <a:srgbClr val="D16349"/>
            </a:solidFill>
            <a:tailEnd type="arrow"/>
          </a:ln>
        </p:spPr>
        <p:style>
          <a:lnRef idx="1">
            <a:schemeClr val="accent1"/>
          </a:lnRef>
          <a:fillRef idx="0">
            <a:schemeClr val="accent1"/>
          </a:fillRef>
          <a:effectRef idx="0">
            <a:schemeClr val="accent1"/>
          </a:effectRef>
          <a:fontRef idx="minor">
            <a:schemeClr val="tx1"/>
          </a:fontRef>
        </p:style>
      </p:cxnSp>
      <p:sp>
        <p:nvSpPr>
          <p:cNvPr id="21" name="加算記号 20"/>
          <p:cNvSpPr/>
          <p:nvPr/>
        </p:nvSpPr>
        <p:spPr>
          <a:xfrm>
            <a:off x="3279414" y="4379730"/>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加算記号 21"/>
          <p:cNvSpPr/>
          <p:nvPr/>
        </p:nvSpPr>
        <p:spPr>
          <a:xfrm>
            <a:off x="5594565" y="4450400"/>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線吹き出し 1 (枠付き) 25"/>
          <p:cNvSpPr/>
          <p:nvPr/>
        </p:nvSpPr>
        <p:spPr>
          <a:xfrm>
            <a:off x="395536" y="5717134"/>
            <a:ext cx="4236841" cy="675853"/>
          </a:xfrm>
          <a:prstGeom prst="borderCallout1">
            <a:avLst>
              <a:gd name="adj1" fmla="val -1603"/>
              <a:gd name="adj2" fmla="val 20923"/>
              <a:gd name="adj3" fmla="val -162773"/>
              <a:gd name="adj4" fmla="val 67708"/>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accent1"/>
                </a:solidFill>
                <a:latin typeface="+mj-ea"/>
                <a:ea typeface="+mj-ea"/>
              </a:rPr>
              <a:t>仮説①</a:t>
            </a:r>
            <a:r>
              <a:rPr kumimoji="1" lang="en-US" altLang="ja-JP" dirty="0" smtClean="0">
                <a:solidFill>
                  <a:schemeClr val="accent1"/>
                </a:solidFill>
                <a:latin typeface="+mj-ea"/>
                <a:ea typeface="+mj-ea"/>
              </a:rPr>
              <a:t>-2</a:t>
            </a:r>
            <a:r>
              <a:rPr kumimoji="1" lang="ja-JP" altLang="en-US" dirty="0" smtClean="0">
                <a:solidFill>
                  <a:schemeClr val="accent1"/>
                </a:solidFill>
                <a:latin typeface="+mj-ea"/>
                <a:ea typeface="+mj-ea"/>
              </a:rPr>
              <a:t>：</a:t>
            </a:r>
            <a:r>
              <a:rPr lang="ja-JP" altLang="en-US" dirty="0" smtClean="0">
                <a:solidFill>
                  <a:schemeClr val="accent1"/>
                </a:solidFill>
                <a:latin typeface="+mj-ea"/>
                <a:ea typeface="+mj-ea"/>
              </a:rPr>
              <a:t>コーズ・ブランド適合度は</a:t>
            </a:r>
            <a:r>
              <a:rPr lang="en-US" altLang="ja-JP" dirty="0" smtClean="0">
                <a:solidFill>
                  <a:schemeClr val="accent1"/>
                </a:solidFill>
                <a:latin typeface="+mj-ea"/>
                <a:ea typeface="+mj-ea"/>
              </a:rPr>
              <a:t>CRM</a:t>
            </a:r>
            <a:r>
              <a:rPr lang="ja-JP" altLang="en-US" dirty="0" smtClean="0">
                <a:solidFill>
                  <a:schemeClr val="accent1"/>
                </a:solidFill>
                <a:latin typeface="+mj-ea"/>
                <a:ea typeface="+mj-ea"/>
              </a:rPr>
              <a:t>の活動に対する態度に正の影響を及ぼす</a:t>
            </a:r>
            <a:endParaRPr kumimoji="1" lang="ja-JP" altLang="en-US" dirty="0">
              <a:solidFill>
                <a:schemeClr val="accent1"/>
              </a:solidFill>
              <a:latin typeface="+mj-ea"/>
              <a:ea typeface="+mj-ea"/>
            </a:endParaRPr>
          </a:p>
        </p:txBody>
      </p:sp>
      <p:sp>
        <p:nvSpPr>
          <p:cNvPr id="28" name="線吹き出し 1 (枠付き) 27"/>
          <p:cNvSpPr/>
          <p:nvPr/>
        </p:nvSpPr>
        <p:spPr>
          <a:xfrm>
            <a:off x="4877434" y="5717134"/>
            <a:ext cx="4063576" cy="675853"/>
          </a:xfrm>
          <a:prstGeom prst="borderCallout1">
            <a:avLst>
              <a:gd name="adj1" fmla="val 4034"/>
              <a:gd name="adj2" fmla="val 35490"/>
              <a:gd name="adj3" fmla="val -147269"/>
              <a:gd name="adj4" fmla="val 23363"/>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accent1"/>
                </a:solidFill>
                <a:latin typeface="+mj-ea"/>
                <a:ea typeface="+mj-ea"/>
              </a:rPr>
              <a:t>仮説</a:t>
            </a:r>
            <a:r>
              <a:rPr lang="ja-JP" altLang="en-US" dirty="0">
                <a:solidFill>
                  <a:schemeClr val="accent1"/>
                </a:solidFill>
                <a:latin typeface="+mj-ea"/>
                <a:ea typeface="+mj-ea"/>
              </a:rPr>
              <a:t>①</a:t>
            </a:r>
            <a:r>
              <a:rPr kumimoji="1" lang="en-US" altLang="ja-JP" dirty="0" smtClean="0">
                <a:solidFill>
                  <a:schemeClr val="accent1"/>
                </a:solidFill>
                <a:latin typeface="+mj-ea"/>
                <a:ea typeface="+mj-ea"/>
              </a:rPr>
              <a:t>-3</a:t>
            </a:r>
            <a:r>
              <a:rPr kumimoji="1" lang="ja-JP" altLang="en-US" dirty="0" smtClean="0">
                <a:solidFill>
                  <a:schemeClr val="accent1"/>
                </a:solidFill>
                <a:latin typeface="+mj-ea"/>
                <a:ea typeface="+mj-ea"/>
              </a:rPr>
              <a:t>：</a:t>
            </a:r>
            <a:r>
              <a:rPr lang="en-US" altLang="ja-JP" dirty="0">
                <a:solidFill>
                  <a:schemeClr val="accent1"/>
                </a:solidFill>
                <a:latin typeface="+mj-ea"/>
                <a:ea typeface="+mj-ea"/>
              </a:rPr>
              <a:t>CRM</a:t>
            </a:r>
            <a:r>
              <a:rPr lang="ja-JP" altLang="en-US" dirty="0">
                <a:solidFill>
                  <a:schemeClr val="accent1"/>
                </a:solidFill>
                <a:latin typeface="+mj-ea"/>
                <a:ea typeface="+mj-ea"/>
              </a:rPr>
              <a:t>の活動に対する態度</a:t>
            </a:r>
            <a:r>
              <a:rPr lang="ja-JP" altLang="en-US" dirty="0" smtClean="0">
                <a:solidFill>
                  <a:schemeClr val="accent1"/>
                </a:solidFill>
                <a:latin typeface="+mj-ea"/>
                <a:ea typeface="+mj-ea"/>
              </a:rPr>
              <a:t>はブランド態度に正の影響を及ぼす</a:t>
            </a:r>
            <a:endParaRPr kumimoji="1" lang="ja-JP" altLang="en-US" dirty="0">
              <a:solidFill>
                <a:schemeClr val="accent1"/>
              </a:solidFill>
              <a:latin typeface="+mj-ea"/>
              <a:ea typeface="+mj-ea"/>
            </a:endParaRPr>
          </a:p>
        </p:txBody>
      </p:sp>
    </p:spTree>
    <p:extLst>
      <p:ext uri="{BB962C8B-B14F-4D97-AF65-F5344CB8AC3E}">
        <p14:creationId xmlns:p14="http://schemas.microsoft.com/office/powerpoint/2010/main" val="27853664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角丸四角形 22"/>
          <p:cNvSpPr/>
          <p:nvPr/>
        </p:nvSpPr>
        <p:spPr>
          <a:xfrm>
            <a:off x="4580035" y="1500526"/>
            <a:ext cx="4282777" cy="1661517"/>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ja-JP" altLang="en-US" sz="1100" b="1" dirty="0" smtClean="0">
                <a:solidFill>
                  <a:srgbClr val="97B595"/>
                </a:solidFill>
                <a:latin typeface="ＭＳ Ｐゴシック"/>
                <a:ea typeface="ＭＳ Ｐゴシック"/>
              </a:rPr>
              <a:t>株式</a:t>
            </a:r>
            <a:r>
              <a:rPr lang="ja-JP" altLang="en-US" sz="1100" b="1" dirty="0">
                <a:solidFill>
                  <a:srgbClr val="97B595"/>
                </a:solidFill>
                <a:latin typeface="ＭＳ Ｐゴシック"/>
                <a:ea typeface="ＭＳ Ｐゴシック"/>
              </a:rPr>
              <a:t>会社</a:t>
            </a:r>
            <a:r>
              <a:rPr lang="en-US" altLang="ja-JP" sz="1100" b="1" dirty="0">
                <a:solidFill>
                  <a:srgbClr val="97B595"/>
                </a:solidFill>
                <a:latin typeface="ＭＳ Ｐゴシック"/>
                <a:ea typeface="ＭＳ Ｐゴシック"/>
              </a:rPr>
              <a:t>NTT</a:t>
            </a:r>
            <a:r>
              <a:rPr lang="ja-JP" altLang="en-US" sz="1100" b="1" dirty="0">
                <a:solidFill>
                  <a:srgbClr val="97B595"/>
                </a:solidFill>
                <a:latin typeface="ＭＳ Ｐゴシック"/>
                <a:ea typeface="ＭＳ Ｐゴシック"/>
              </a:rPr>
              <a:t>データスミス</a:t>
            </a:r>
            <a:r>
              <a:rPr lang="en-US" altLang="ja-JP" sz="1100" b="1" dirty="0">
                <a:solidFill>
                  <a:srgbClr val="97B595"/>
                </a:solidFill>
                <a:latin typeface="ＭＳ Ｐゴシック"/>
                <a:ea typeface="ＭＳ Ｐゴシック"/>
              </a:rPr>
              <a:t>(2009)</a:t>
            </a:r>
            <a:r>
              <a:rPr lang="ja-JP" altLang="en-US" sz="1100" b="1" dirty="0">
                <a:solidFill>
                  <a:srgbClr val="97B595"/>
                </a:solidFill>
                <a:latin typeface="ＭＳ Ｐゴシック"/>
                <a:ea typeface="ＭＳ Ｐゴシック"/>
              </a:rPr>
              <a:t>「国によって大きく異なる</a:t>
            </a:r>
            <a:r>
              <a:rPr lang="en-US" altLang="ja-JP" sz="1100" b="1" dirty="0">
                <a:solidFill>
                  <a:srgbClr val="97B595"/>
                </a:solidFill>
                <a:latin typeface="ＭＳ Ｐゴシック"/>
                <a:ea typeface="ＭＳ Ｐゴシック"/>
              </a:rPr>
              <a:t>CSR</a:t>
            </a:r>
            <a:r>
              <a:rPr lang="ja-JP" altLang="en-US" sz="1100" b="1" dirty="0" err="1">
                <a:solidFill>
                  <a:srgbClr val="97B595"/>
                </a:solidFill>
                <a:latin typeface="ＭＳ Ｐゴシック"/>
                <a:ea typeface="ＭＳ Ｐゴシック"/>
              </a:rPr>
              <a:t>への</a:t>
            </a:r>
            <a:r>
              <a:rPr lang="ja-JP" altLang="en-US" sz="1100" b="1" dirty="0">
                <a:solidFill>
                  <a:srgbClr val="97B595"/>
                </a:solidFill>
                <a:latin typeface="ＭＳ Ｐゴシック"/>
                <a:ea typeface="ＭＳ Ｐゴシック"/>
              </a:rPr>
              <a:t>期待や意識</a:t>
            </a:r>
            <a:r>
              <a:rPr lang="ja-JP" altLang="en-US" sz="1100" b="1" dirty="0" smtClean="0">
                <a:solidFill>
                  <a:srgbClr val="97B595"/>
                </a:solidFill>
                <a:latin typeface="ＭＳ Ｐゴシック"/>
                <a:ea typeface="ＭＳ Ｐゴシック"/>
              </a:rPr>
              <a:t>」より</a:t>
            </a:r>
            <a:endParaRPr lang="en-US" altLang="ja-JP" sz="1100" dirty="0">
              <a:solidFill>
                <a:srgbClr val="8FB08C"/>
              </a:solidFill>
              <a:latin typeface="ＭＳ Ｐゴシック"/>
              <a:ea typeface="ＭＳ Ｐゴシック"/>
            </a:endParaRPr>
          </a:p>
          <a:p>
            <a:pPr lvl="0">
              <a:spcBef>
                <a:spcPct val="20000"/>
              </a:spcBef>
              <a:buClr>
                <a:srgbClr val="D16349"/>
              </a:buClr>
              <a:buSzPct val="85000"/>
            </a:pPr>
            <a:r>
              <a:rPr lang="ja-JP" altLang="en-US" sz="1700" dirty="0">
                <a:solidFill>
                  <a:prstClr val="black"/>
                </a:solidFill>
                <a:latin typeface="ＭＳ Ｐゴシック"/>
                <a:ea typeface="ＭＳ Ｐゴシック"/>
              </a:rPr>
              <a:t>日本人は先進諸国の人々に比べて</a:t>
            </a:r>
            <a:r>
              <a:rPr lang="ja-JP" altLang="en-US" sz="1700" dirty="0" smtClean="0">
                <a:solidFill>
                  <a:prstClr val="black"/>
                </a:solidFill>
                <a:latin typeface="ＭＳ Ｐゴシック"/>
                <a:ea typeface="ＭＳ Ｐゴシック"/>
              </a:rPr>
              <a:t>社会　貢献</a:t>
            </a:r>
            <a:r>
              <a:rPr lang="ja-JP" altLang="en-US" sz="1700" dirty="0">
                <a:solidFill>
                  <a:prstClr val="black"/>
                </a:solidFill>
                <a:latin typeface="ＭＳ Ｐゴシック"/>
                <a:ea typeface="ＭＳ Ｐゴシック"/>
              </a:rPr>
              <a:t>への意識が低いことが分かった</a:t>
            </a:r>
            <a:r>
              <a:rPr lang="ja-JP" altLang="en-US" sz="1700" dirty="0" smtClean="0">
                <a:solidFill>
                  <a:prstClr val="black"/>
                </a:solidFill>
                <a:latin typeface="ＭＳ Ｐゴシック"/>
                <a:ea typeface="ＭＳ Ｐゴシック"/>
              </a:rPr>
              <a:t>。</a:t>
            </a:r>
            <a:endParaRPr lang="en-US" altLang="ja-JP" sz="300" dirty="0">
              <a:solidFill>
                <a:prstClr val="black"/>
              </a:solidFill>
              <a:latin typeface="ＭＳ Ｐゴシック"/>
              <a:ea typeface="ＭＳ Ｐゴシック"/>
            </a:endParaRPr>
          </a:p>
          <a:p>
            <a:pPr lvl="0">
              <a:spcBef>
                <a:spcPct val="20000"/>
              </a:spcBef>
              <a:buClr>
                <a:srgbClr val="D16349"/>
              </a:buClr>
              <a:buSzPct val="85000"/>
            </a:pPr>
            <a:r>
              <a:rPr lang="ja-JP" altLang="en-US" sz="1700" dirty="0">
                <a:solidFill>
                  <a:prstClr val="black"/>
                </a:solidFill>
                <a:latin typeface="ＭＳ Ｐゴシック"/>
                <a:ea typeface="ＭＳ Ｐゴシック"/>
              </a:rPr>
              <a:t>　</a:t>
            </a:r>
            <a:r>
              <a:rPr lang="ja-JP" altLang="en-US" sz="1700" dirty="0" smtClean="0">
                <a:solidFill>
                  <a:prstClr val="black"/>
                </a:solidFill>
                <a:latin typeface="ＭＳ Ｐゴシック"/>
                <a:ea typeface="ＭＳ Ｐゴシック"/>
              </a:rPr>
              <a:t>　</a:t>
            </a:r>
            <a:r>
              <a:rPr lang="ja-JP" altLang="en-US" sz="1600" b="1" dirty="0" smtClean="0">
                <a:solidFill>
                  <a:prstClr val="black"/>
                </a:solidFill>
                <a:latin typeface="ＭＳ Ｐゴシック"/>
                <a:ea typeface="ＭＳ Ｐゴシック"/>
              </a:rPr>
              <a:t>社会</a:t>
            </a:r>
            <a:r>
              <a:rPr lang="ja-JP" altLang="en-US" sz="1600" b="1" dirty="0">
                <a:solidFill>
                  <a:prstClr val="black"/>
                </a:solidFill>
                <a:latin typeface="ＭＳ Ｐゴシック"/>
                <a:ea typeface="ＭＳ Ｐゴシック"/>
              </a:rPr>
              <a:t>貢献への意識の高低</a:t>
            </a:r>
            <a:r>
              <a:rPr lang="ja-JP" altLang="en-US" sz="1600" b="1" dirty="0" smtClean="0">
                <a:solidFill>
                  <a:prstClr val="black"/>
                </a:solidFill>
                <a:latin typeface="ＭＳ Ｐゴシック"/>
                <a:ea typeface="ＭＳ Ｐゴシック"/>
              </a:rPr>
              <a:t>が</a:t>
            </a:r>
            <a:endParaRPr lang="en-US" altLang="ja-JP" sz="1600" b="1" dirty="0" smtClean="0">
              <a:solidFill>
                <a:prstClr val="black"/>
              </a:solidFill>
              <a:latin typeface="ＭＳ Ｐゴシック"/>
              <a:ea typeface="ＭＳ Ｐゴシック"/>
            </a:endParaRPr>
          </a:p>
          <a:p>
            <a:pPr>
              <a:spcBef>
                <a:spcPct val="20000"/>
              </a:spcBef>
              <a:buClr>
                <a:srgbClr val="D16349"/>
              </a:buClr>
              <a:buSzPct val="85000"/>
            </a:pPr>
            <a:r>
              <a:rPr lang="ja-JP" altLang="en-US" sz="1600" b="1" dirty="0">
                <a:solidFill>
                  <a:prstClr val="black"/>
                </a:solidFill>
                <a:latin typeface="ＭＳ Ｐゴシック"/>
                <a:ea typeface="ＭＳ Ｐゴシック"/>
              </a:rPr>
              <a:t>　　</a:t>
            </a:r>
            <a:r>
              <a:rPr lang="ja-JP" altLang="en-US" sz="1600" b="1" dirty="0" smtClean="0">
                <a:solidFill>
                  <a:prstClr val="black"/>
                </a:solidFill>
                <a:latin typeface="ＭＳ Ｐゴシック"/>
                <a:ea typeface="ＭＳ Ｐゴシック"/>
              </a:rPr>
              <a:t>判断</a:t>
            </a:r>
            <a:r>
              <a:rPr lang="ja-JP" altLang="en-US" sz="1600" b="1" dirty="0">
                <a:solidFill>
                  <a:prstClr val="black"/>
                </a:solidFill>
                <a:latin typeface="ＭＳ Ｐゴシック"/>
                <a:ea typeface="ＭＳ Ｐゴシック"/>
              </a:rPr>
              <a:t>に影響を与えるので</a:t>
            </a:r>
            <a:r>
              <a:rPr lang="ja-JP" altLang="en-US" sz="1600" b="1" dirty="0" smtClean="0">
                <a:solidFill>
                  <a:prstClr val="black"/>
                </a:solidFill>
                <a:latin typeface="ＭＳ Ｐゴシック"/>
                <a:ea typeface="ＭＳ Ｐゴシック"/>
              </a:rPr>
              <a:t>は</a:t>
            </a:r>
            <a:endParaRPr lang="en-US" altLang="ja-JP" sz="1600" b="1" dirty="0">
              <a:solidFill>
                <a:prstClr val="black"/>
              </a:solidFill>
              <a:latin typeface="ＭＳ Ｐゴシック"/>
              <a:ea typeface="ＭＳ Ｐゴシック"/>
            </a:endParaRPr>
          </a:p>
        </p:txBody>
      </p:sp>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41</a:t>
            </a:fld>
            <a:endParaRPr kumimoji="1" lang="ja-JP" altLang="en-US"/>
          </a:p>
        </p:txBody>
      </p:sp>
      <p:sp>
        <p:nvSpPr>
          <p:cNvPr id="6" name="角丸四角形 5"/>
          <p:cNvSpPr/>
          <p:nvPr/>
        </p:nvSpPr>
        <p:spPr>
          <a:xfrm>
            <a:off x="251520" y="1500524"/>
            <a:ext cx="4221140" cy="1661517"/>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ja-JP" altLang="en-US" sz="1600" b="1" dirty="0" smtClean="0">
                <a:solidFill>
                  <a:schemeClr val="accent5"/>
                </a:solidFill>
                <a:latin typeface="ＭＳ Ｐゴシック"/>
                <a:ea typeface="ＭＳ Ｐゴシック"/>
              </a:rPr>
              <a:t>事前調査より</a:t>
            </a:r>
            <a:endParaRPr lang="en-US" altLang="ja-JP" sz="1600" b="1" dirty="0" smtClean="0">
              <a:solidFill>
                <a:schemeClr val="accent5"/>
              </a:solidFill>
              <a:latin typeface="ＭＳ Ｐゴシック"/>
              <a:ea typeface="ＭＳ Ｐゴシック"/>
            </a:endParaRPr>
          </a:p>
          <a:p>
            <a:pPr lvl="0">
              <a:spcBef>
                <a:spcPct val="20000"/>
              </a:spcBef>
              <a:buClr>
                <a:srgbClr val="D16349"/>
              </a:buClr>
              <a:buSzPct val="85000"/>
            </a:pPr>
            <a:r>
              <a:rPr lang="ja-JP" altLang="en-US" sz="1700" dirty="0" smtClean="0">
                <a:solidFill>
                  <a:prstClr val="black"/>
                </a:solidFill>
                <a:latin typeface="ＭＳ Ｐゴシック"/>
                <a:ea typeface="ＭＳ Ｐゴシック"/>
              </a:rPr>
              <a:t>ＣＲＭを知っていた人ほど極端に、知らない人ほど曖昧に適合度判断がなされていた。</a:t>
            </a:r>
            <a:endParaRPr lang="en-US" altLang="ja-JP" sz="1700" dirty="0">
              <a:solidFill>
                <a:prstClr val="black"/>
              </a:solidFill>
              <a:latin typeface="ＭＳ Ｐゴシック"/>
              <a:ea typeface="ＭＳ Ｐゴシック"/>
            </a:endParaRPr>
          </a:p>
          <a:p>
            <a:pPr lvl="0">
              <a:spcBef>
                <a:spcPct val="20000"/>
              </a:spcBef>
              <a:buClr>
                <a:srgbClr val="D16349"/>
              </a:buClr>
              <a:buSzPct val="85000"/>
            </a:pPr>
            <a:r>
              <a:rPr lang="ja-JP" altLang="en-US" sz="300" dirty="0" smtClean="0">
                <a:solidFill>
                  <a:prstClr val="black"/>
                </a:solidFill>
                <a:latin typeface="ＭＳ Ｐゴシック"/>
                <a:ea typeface="ＭＳ Ｐゴシック"/>
              </a:rPr>
              <a:t>　</a:t>
            </a:r>
            <a:endParaRPr lang="en-US" altLang="ja-JP" sz="300" dirty="0">
              <a:solidFill>
                <a:prstClr val="black"/>
              </a:solidFill>
              <a:latin typeface="ＭＳ Ｐゴシック"/>
              <a:ea typeface="ＭＳ Ｐゴシック"/>
            </a:endParaRPr>
          </a:p>
          <a:p>
            <a:pPr lvl="0">
              <a:spcBef>
                <a:spcPct val="20000"/>
              </a:spcBef>
              <a:buClr>
                <a:srgbClr val="D16349"/>
              </a:buClr>
              <a:buSzPct val="85000"/>
            </a:pPr>
            <a:r>
              <a:rPr lang="ja-JP" altLang="en-US" sz="1700" dirty="0" smtClean="0">
                <a:solidFill>
                  <a:prstClr val="black"/>
                </a:solidFill>
                <a:latin typeface="ＭＳ Ｐゴシック"/>
                <a:ea typeface="ＭＳ Ｐゴシック"/>
              </a:rPr>
              <a:t>　　</a:t>
            </a:r>
            <a:r>
              <a:rPr lang="ja-JP" altLang="en-US" sz="1600" b="1" dirty="0" smtClean="0">
                <a:solidFill>
                  <a:prstClr val="black"/>
                </a:solidFill>
                <a:latin typeface="ＭＳ Ｐゴシック"/>
                <a:ea typeface="ＭＳ Ｐゴシック"/>
              </a:rPr>
              <a:t>ＣＲＭ自体の認知度は適合度</a:t>
            </a:r>
            <a:endParaRPr lang="en-US" altLang="ja-JP" sz="1600" b="1" dirty="0" smtClean="0">
              <a:solidFill>
                <a:prstClr val="black"/>
              </a:solidFill>
              <a:latin typeface="ＭＳ Ｐゴシック"/>
              <a:ea typeface="ＭＳ Ｐゴシック"/>
            </a:endParaRPr>
          </a:p>
          <a:p>
            <a:pPr lvl="0">
              <a:spcBef>
                <a:spcPct val="20000"/>
              </a:spcBef>
              <a:buClr>
                <a:srgbClr val="D16349"/>
              </a:buClr>
              <a:buSzPct val="85000"/>
            </a:pPr>
            <a:r>
              <a:rPr lang="ja-JP" altLang="en-US" sz="1600" b="1" dirty="0">
                <a:solidFill>
                  <a:prstClr val="black"/>
                </a:solidFill>
                <a:latin typeface="ＭＳ Ｐゴシック"/>
                <a:ea typeface="ＭＳ Ｐゴシック"/>
              </a:rPr>
              <a:t>　</a:t>
            </a:r>
            <a:r>
              <a:rPr lang="ja-JP" altLang="en-US" sz="1600" b="1" dirty="0" smtClean="0">
                <a:solidFill>
                  <a:prstClr val="black"/>
                </a:solidFill>
                <a:latin typeface="ＭＳ Ｐゴシック"/>
                <a:ea typeface="ＭＳ Ｐゴシック"/>
              </a:rPr>
              <a:t>　判断に影響を与えるのでは</a:t>
            </a:r>
            <a:endParaRPr lang="en-US" altLang="ja-JP" sz="1400" b="1" dirty="0">
              <a:solidFill>
                <a:prstClr val="black"/>
              </a:solidFill>
              <a:latin typeface="ＭＳ Ｐゴシック"/>
              <a:ea typeface="ＭＳ Ｐゴシック"/>
            </a:endParaRPr>
          </a:p>
        </p:txBody>
      </p:sp>
      <p:sp>
        <p:nvSpPr>
          <p:cNvPr id="10" name="角丸四角形 9"/>
          <p:cNvSpPr/>
          <p:nvPr/>
        </p:nvSpPr>
        <p:spPr>
          <a:xfrm>
            <a:off x="3253409" y="2606881"/>
            <a:ext cx="1118248"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latin typeface="HGP創英角ｺﾞｼｯｸUB" panose="020B0900000000000000" pitchFamily="50" charset="-128"/>
                <a:ea typeface="HGP創英角ｺﾞｼｯｸUB" panose="020B0900000000000000" pitchFamily="50" charset="-128"/>
              </a:rPr>
              <a:t>CRM</a:t>
            </a:r>
            <a:r>
              <a:rPr kumimoji="1" lang="ja-JP" altLang="en-US" sz="1400" dirty="0" smtClean="0">
                <a:latin typeface="HGP創英角ｺﾞｼｯｸUB" panose="020B0900000000000000" pitchFamily="50" charset="-128"/>
                <a:ea typeface="HGP創英角ｺﾞｼｯｸUB" panose="020B0900000000000000" pitchFamily="50" charset="-128"/>
              </a:rPr>
              <a:t>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認知度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4" name="角丸四角形 13"/>
          <p:cNvSpPr/>
          <p:nvPr/>
        </p:nvSpPr>
        <p:spPr>
          <a:xfrm>
            <a:off x="7616354" y="2606881"/>
            <a:ext cx="1118248"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1" name="右矢印 10"/>
          <p:cNvSpPr/>
          <p:nvPr/>
        </p:nvSpPr>
        <p:spPr>
          <a:xfrm>
            <a:off x="323528" y="2521913"/>
            <a:ext cx="288032" cy="216024"/>
          </a:xfrm>
          <a:prstGeom prst="rightArrow">
            <a:avLst/>
          </a:prstGeom>
          <a:solidFill>
            <a:schemeClr val="accent5">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a:off x="4644008" y="2564904"/>
            <a:ext cx="288032" cy="216024"/>
          </a:xfrm>
          <a:prstGeom prst="rightArrow">
            <a:avLst/>
          </a:prstGeom>
          <a:solidFill>
            <a:schemeClr val="accent5">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4139952" y="3376873"/>
            <a:ext cx="1102210" cy="46800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300" dirty="0" smtClean="0">
                <a:latin typeface="HGP創英角ｺﾞｼｯｸUB" panose="020B0900000000000000" pitchFamily="50" charset="-128"/>
                <a:ea typeface="HGP創英角ｺﾞｼｯｸUB" panose="020B0900000000000000" pitchFamily="50" charset="-128"/>
              </a:rPr>
              <a:t>CRM</a:t>
            </a:r>
            <a:r>
              <a:rPr kumimoji="1" lang="ja-JP" altLang="en-US" sz="1300" dirty="0" smtClean="0">
                <a:latin typeface="HGP創英角ｺﾞｼｯｸUB" panose="020B0900000000000000" pitchFamily="50" charset="-128"/>
                <a:ea typeface="HGP創英角ｺﾞｼｯｸUB" panose="020B0900000000000000" pitchFamily="50" charset="-128"/>
              </a:rPr>
              <a:t>の</a:t>
            </a:r>
            <a:endParaRPr kumimoji="1" lang="en-US" altLang="ja-JP" sz="13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300" dirty="0" smtClean="0">
                <a:latin typeface="HGP創英角ｺﾞｼｯｸUB" panose="020B0900000000000000" pitchFamily="50" charset="-128"/>
                <a:ea typeface="HGP創英角ｺﾞｼｯｸUB" panose="020B0900000000000000" pitchFamily="50" charset="-128"/>
              </a:rPr>
              <a:t>認知度</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sp>
        <p:nvSpPr>
          <p:cNvPr id="15" name="角丸四角形 14"/>
          <p:cNvSpPr/>
          <p:nvPr/>
        </p:nvSpPr>
        <p:spPr>
          <a:xfrm>
            <a:off x="4139952" y="3935992"/>
            <a:ext cx="1102210" cy="46800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3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300" dirty="0" err="1" smtClean="0">
                <a:latin typeface="HGP創英角ｺﾞｼｯｸUB" panose="020B0900000000000000" pitchFamily="50" charset="-128"/>
                <a:ea typeface="HGP創英角ｺﾞｼｯｸUB" panose="020B0900000000000000" pitchFamily="50" charset="-128"/>
              </a:rPr>
              <a:t>への</a:t>
            </a:r>
            <a:r>
              <a:rPr kumimoji="1" lang="ja-JP" altLang="en-US" sz="1300" dirty="0" smtClean="0">
                <a:latin typeface="HGP創英角ｺﾞｼｯｸUB" panose="020B0900000000000000" pitchFamily="50" charset="-128"/>
                <a:ea typeface="HGP創英角ｺﾞｼｯｸUB" panose="020B0900000000000000" pitchFamily="50" charset="-128"/>
              </a:rPr>
              <a:t>意識</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cxnSp>
        <p:nvCxnSpPr>
          <p:cNvPr id="16" name="直線コネクタ 15"/>
          <p:cNvCxnSpPr>
            <a:stCxn id="13" idx="3"/>
            <a:endCxn id="18" idx="2"/>
          </p:cNvCxnSpPr>
          <p:nvPr/>
        </p:nvCxnSpPr>
        <p:spPr>
          <a:xfrm>
            <a:off x="5242162" y="3610873"/>
            <a:ext cx="591281" cy="2851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15" idx="3"/>
            <a:endCxn id="18" idx="2"/>
          </p:cNvCxnSpPr>
          <p:nvPr/>
        </p:nvCxnSpPr>
        <p:spPr>
          <a:xfrm flipV="1">
            <a:off x="5242162" y="3895995"/>
            <a:ext cx="591281" cy="27399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円/楕円 17"/>
          <p:cNvSpPr/>
          <p:nvPr/>
        </p:nvSpPr>
        <p:spPr>
          <a:xfrm>
            <a:off x="5833443" y="3517124"/>
            <a:ext cx="1402853" cy="757741"/>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latin typeface="HGP創英角ｺﾞｼｯｸUB" panose="020B0900000000000000" pitchFamily="50" charset="-128"/>
                <a:ea typeface="HGP創英角ｺﾞｼｯｸUB" panose="020B0900000000000000" pitchFamily="50" charset="-128"/>
              </a:rPr>
              <a:t>CRM</a:t>
            </a:r>
            <a:r>
              <a:rPr kumimoji="1" lang="ja-JP" altLang="en-US" sz="1400" dirty="0" smtClean="0">
                <a:latin typeface="HGP創英角ｺﾞｼｯｸUB" panose="020B0900000000000000" pitchFamily="50" charset="-128"/>
                <a:ea typeface="HGP創英角ｺﾞｼｯｸUB" panose="020B0900000000000000" pitchFamily="50" charset="-128"/>
              </a:rPr>
              <a:t>に</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300" dirty="0" smtClean="0">
                <a:latin typeface="HGP創英角ｺﾞｼｯｸUB" panose="020B0900000000000000" pitchFamily="50" charset="-128"/>
                <a:ea typeface="HGP創英角ｺﾞｼｯｸUB" panose="020B0900000000000000" pitchFamily="50" charset="-128"/>
              </a:rPr>
              <a:t>関する関心</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sp>
        <p:nvSpPr>
          <p:cNvPr id="19" name="テキスト ボックス 18"/>
          <p:cNvSpPr txBox="1"/>
          <p:nvPr/>
        </p:nvSpPr>
        <p:spPr>
          <a:xfrm>
            <a:off x="1259631" y="3549747"/>
            <a:ext cx="2755859" cy="692497"/>
          </a:xfrm>
          <a:prstGeom prst="rect">
            <a:avLst/>
          </a:prstGeom>
          <a:noFill/>
          <a:ln w="19050">
            <a:solidFill>
              <a:schemeClr val="tx1"/>
            </a:solidFill>
            <a:prstDash val="sysDash"/>
          </a:ln>
        </p:spPr>
        <p:txBody>
          <a:bodyPr wrap="square" rtlCol="0">
            <a:spAutoFit/>
          </a:bodyPr>
          <a:lstStyle/>
          <a:p>
            <a:r>
              <a:rPr kumimoji="1" lang="ja-JP" altLang="en-US" sz="1300" b="1" dirty="0" smtClean="0">
                <a:latin typeface="+mj-ea"/>
                <a:ea typeface="+mj-ea"/>
              </a:rPr>
              <a:t>この２つの変数を、</a:t>
            </a:r>
            <a:endParaRPr kumimoji="1" lang="en-US" altLang="ja-JP" sz="1300" b="1" dirty="0" smtClean="0">
              <a:latin typeface="+mj-ea"/>
              <a:ea typeface="+mj-ea"/>
            </a:endParaRPr>
          </a:p>
          <a:p>
            <a:r>
              <a:rPr lang="ja-JP" altLang="en-US" sz="1300" b="1" dirty="0" smtClean="0">
                <a:latin typeface="+mj-ea"/>
                <a:ea typeface="+mj-ea"/>
              </a:rPr>
              <a:t>「</a:t>
            </a:r>
            <a:r>
              <a:rPr lang="en-US" altLang="ja-JP" sz="1300" b="1" dirty="0" smtClean="0">
                <a:latin typeface="+mj-ea"/>
                <a:ea typeface="+mj-ea"/>
              </a:rPr>
              <a:t>CRM</a:t>
            </a:r>
            <a:r>
              <a:rPr lang="ja-JP" altLang="en-US" sz="1300" b="1" dirty="0" smtClean="0">
                <a:latin typeface="+mj-ea"/>
                <a:ea typeface="+mj-ea"/>
              </a:rPr>
              <a:t>に関する関心」として</a:t>
            </a:r>
            <a:endParaRPr lang="en-US" altLang="ja-JP" sz="1300" b="1" dirty="0" smtClean="0">
              <a:latin typeface="+mj-ea"/>
              <a:ea typeface="+mj-ea"/>
            </a:endParaRPr>
          </a:p>
          <a:p>
            <a:r>
              <a:rPr lang="en-US" altLang="ja-JP" sz="1300" b="1" dirty="0" smtClean="0">
                <a:latin typeface="+mj-ea"/>
                <a:ea typeface="+mj-ea"/>
              </a:rPr>
              <a:t>1</a:t>
            </a:r>
            <a:r>
              <a:rPr lang="ja-JP" altLang="en-US" sz="1300" b="1" dirty="0" err="1" smtClean="0">
                <a:latin typeface="+mj-ea"/>
                <a:ea typeface="+mj-ea"/>
              </a:rPr>
              <a:t>つの</a:t>
            </a:r>
            <a:r>
              <a:rPr lang="ja-JP" altLang="en-US" sz="1300" b="1" dirty="0" smtClean="0">
                <a:latin typeface="+mj-ea"/>
                <a:ea typeface="+mj-ea"/>
              </a:rPr>
              <a:t>概念（潜在変数）にまとめる。</a:t>
            </a:r>
            <a:endParaRPr kumimoji="1" lang="en-US" altLang="ja-JP" sz="1300" b="1" dirty="0" smtClean="0">
              <a:latin typeface="+mj-ea"/>
              <a:ea typeface="+mj-ea"/>
            </a:endParaRPr>
          </a:p>
        </p:txBody>
      </p:sp>
      <p:sp>
        <p:nvSpPr>
          <p:cNvPr id="24" name="円/楕円 23"/>
          <p:cNvSpPr/>
          <p:nvPr/>
        </p:nvSpPr>
        <p:spPr>
          <a:xfrm>
            <a:off x="5836469" y="5142940"/>
            <a:ext cx="1294171" cy="733730"/>
          </a:xfrm>
          <a:prstGeom prst="ellipse">
            <a:avLst/>
          </a:prstGeom>
          <a:solidFill>
            <a:srgbClr val="D16349">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5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5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500" dirty="0" smtClean="0">
                <a:latin typeface="HGP創英角ｺﾞｼｯｸUB" panose="020B0900000000000000" pitchFamily="50" charset="-128"/>
                <a:ea typeface="HGP創英角ｺﾞｼｯｸUB" panose="020B0900000000000000" pitchFamily="50" charset="-128"/>
              </a:rPr>
              <a:t>態度</a:t>
            </a:r>
            <a:endParaRPr kumimoji="1" lang="ja-JP" altLang="en-US" sz="1500" dirty="0">
              <a:latin typeface="HGP創英角ｺﾞｼｯｸUB" panose="020B0900000000000000" pitchFamily="50" charset="-128"/>
              <a:ea typeface="HGP創英角ｺﾞｼｯｸUB" panose="020B0900000000000000" pitchFamily="50" charset="-128"/>
            </a:endParaRPr>
          </a:p>
        </p:txBody>
      </p:sp>
      <p:sp>
        <p:nvSpPr>
          <p:cNvPr id="25" name="円/楕円 24"/>
          <p:cNvSpPr/>
          <p:nvPr/>
        </p:nvSpPr>
        <p:spPr>
          <a:xfrm>
            <a:off x="3892445" y="5156108"/>
            <a:ext cx="1294171" cy="733730"/>
          </a:xfrm>
          <a:prstGeom prst="ellipse">
            <a:avLst/>
          </a:prstGeom>
          <a:solidFill>
            <a:srgbClr val="D16349">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コーズ・</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lang="ja-JP" altLang="en-US" sz="1400" dirty="0" smtClean="0">
                <a:latin typeface="HGP創英角ｺﾞｼｯｸUB" panose="020B0900000000000000" pitchFamily="50" charset="-128"/>
                <a:ea typeface="HGP創英角ｺﾞｼｯｸUB" panose="020B0900000000000000" pitchFamily="50" charset="-128"/>
              </a:rPr>
              <a:t>適合度</a:t>
            </a:r>
            <a:endParaRPr kumimoji="1" lang="en-US" altLang="ja-JP" sz="1400" dirty="0" smtClean="0">
              <a:latin typeface="HGP創英角ｺﾞｼｯｸUB" panose="020B0900000000000000" pitchFamily="50" charset="-128"/>
              <a:ea typeface="HGP創英角ｺﾞｼｯｸUB" panose="020B0900000000000000" pitchFamily="50" charset="-128"/>
            </a:endParaRPr>
          </a:p>
        </p:txBody>
      </p:sp>
      <p:cxnSp>
        <p:nvCxnSpPr>
          <p:cNvPr id="26" name="直線矢印コネクタ 25"/>
          <p:cNvCxnSpPr/>
          <p:nvPr/>
        </p:nvCxnSpPr>
        <p:spPr>
          <a:xfrm>
            <a:off x="5245188" y="5509805"/>
            <a:ext cx="553974" cy="0"/>
          </a:xfrm>
          <a:prstGeom prst="straightConnector1">
            <a:avLst/>
          </a:prstGeom>
          <a:ln w="57150">
            <a:solidFill>
              <a:srgbClr val="D16349">
                <a:alpha val="50196"/>
              </a:srgbClr>
            </a:solidFill>
            <a:tailEnd type="arrow"/>
          </a:ln>
        </p:spPr>
        <p:style>
          <a:lnRef idx="1">
            <a:schemeClr val="accent1"/>
          </a:lnRef>
          <a:fillRef idx="0">
            <a:schemeClr val="accent1"/>
          </a:fillRef>
          <a:effectRef idx="0">
            <a:schemeClr val="accent1"/>
          </a:effectRef>
          <a:fontRef idx="minor">
            <a:schemeClr val="tx1"/>
          </a:fontRef>
        </p:style>
      </p:cxnSp>
      <p:sp>
        <p:nvSpPr>
          <p:cNvPr id="27" name="円/楕円 26"/>
          <p:cNvSpPr/>
          <p:nvPr/>
        </p:nvSpPr>
        <p:spPr>
          <a:xfrm>
            <a:off x="1838722" y="5156680"/>
            <a:ext cx="1406277" cy="733158"/>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300" dirty="0" smtClean="0">
                <a:latin typeface="HGP創英角ｺﾞｼｯｸUB" panose="020B0900000000000000" pitchFamily="50" charset="-128"/>
                <a:ea typeface="HGP創英角ｺﾞｼｯｸUB" panose="020B0900000000000000" pitchFamily="50" charset="-128"/>
              </a:rPr>
              <a:t>CRM</a:t>
            </a:r>
            <a:r>
              <a:rPr kumimoji="1" lang="ja-JP" altLang="en-US" sz="1300" dirty="0" smtClean="0">
                <a:latin typeface="HGP創英角ｺﾞｼｯｸUB" panose="020B0900000000000000" pitchFamily="50" charset="-128"/>
                <a:ea typeface="HGP創英角ｺﾞｼｯｸUB" panose="020B0900000000000000" pitchFamily="50" charset="-128"/>
              </a:rPr>
              <a:t>に</a:t>
            </a:r>
            <a:endParaRPr kumimoji="1" lang="en-US" altLang="ja-JP" sz="13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300" dirty="0" smtClean="0">
                <a:latin typeface="HGP創英角ｺﾞｼｯｸUB" panose="020B0900000000000000" pitchFamily="50" charset="-128"/>
                <a:ea typeface="HGP創英角ｺﾞｼｯｸUB" panose="020B0900000000000000" pitchFamily="50" charset="-128"/>
              </a:rPr>
              <a:t>関する関心</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cxnSp>
        <p:nvCxnSpPr>
          <p:cNvPr id="28" name="直線矢印コネクタ 27"/>
          <p:cNvCxnSpPr/>
          <p:nvPr/>
        </p:nvCxnSpPr>
        <p:spPr>
          <a:xfrm>
            <a:off x="3280094" y="5482401"/>
            <a:ext cx="559921" cy="2"/>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35" name="加算記号 34"/>
          <p:cNvSpPr/>
          <p:nvPr/>
        </p:nvSpPr>
        <p:spPr>
          <a:xfrm>
            <a:off x="3298618" y="5178285"/>
            <a:ext cx="280794" cy="275476"/>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線吹き出し 1 (枠付き) 35"/>
          <p:cNvSpPr/>
          <p:nvPr/>
        </p:nvSpPr>
        <p:spPr>
          <a:xfrm>
            <a:off x="2431933" y="6035787"/>
            <a:ext cx="4712181" cy="543172"/>
          </a:xfrm>
          <a:prstGeom prst="borderCallout1">
            <a:avLst>
              <a:gd name="adj1" fmla="val -2551"/>
              <a:gd name="adj2" fmla="val 13918"/>
              <a:gd name="adj3" fmla="val -98254"/>
              <a:gd name="adj4" fmla="val 21623"/>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accent1"/>
                </a:solidFill>
                <a:latin typeface="+mj-ea"/>
                <a:ea typeface="+mj-ea"/>
              </a:rPr>
              <a:t>仮説①</a:t>
            </a:r>
            <a:r>
              <a:rPr kumimoji="1" lang="en-US" altLang="ja-JP" dirty="0" smtClean="0">
                <a:solidFill>
                  <a:schemeClr val="accent1"/>
                </a:solidFill>
                <a:latin typeface="+mj-ea"/>
                <a:ea typeface="+mj-ea"/>
              </a:rPr>
              <a:t>-4</a:t>
            </a:r>
            <a:r>
              <a:rPr kumimoji="1" lang="ja-JP" altLang="en-US" dirty="0" smtClean="0">
                <a:solidFill>
                  <a:schemeClr val="accent1"/>
                </a:solidFill>
                <a:latin typeface="+mj-ea"/>
                <a:ea typeface="+mj-ea"/>
              </a:rPr>
              <a:t>：</a:t>
            </a:r>
            <a:r>
              <a:rPr lang="en-US" altLang="ja-JP" dirty="0" smtClean="0">
                <a:solidFill>
                  <a:schemeClr val="accent1"/>
                </a:solidFill>
                <a:latin typeface="+mj-ea"/>
                <a:ea typeface="+mj-ea"/>
              </a:rPr>
              <a:t>CRM</a:t>
            </a:r>
            <a:r>
              <a:rPr lang="ja-JP" altLang="en-US" dirty="0" smtClean="0">
                <a:solidFill>
                  <a:schemeClr val="accent1"/>
                </a:solidFill>
                <a:latin typeface="+mj-ea"/>
                <a:ea typeface="+mj-ea"/>
              </a:rPr>
              <a:t>に関する関心</a:t>
            </a:r>
            <a:r>
              <a:rPr lang="ja-JP" altLang="en-US" dirty="0">
                <a:solidFill>
                  <a:schemeClr val="accent1"/>
                </a:solidFill>
                <a:latin typeface="+mj-ea"/>
                <a:ea typeface="+mj-ea"/>
              </a:rPr>
              <a:t>はコーズ</a:t>
            </a:r>
            <a:r>
              <a:rPr lang="ja-JP" altLang="en-US" dirty="0" smtClean="0">
                <a:solidFill>
                  <a:schemeClr val="accent1"/>
                </a:solidFill>
                <a:latin typeface="+mj-ea"/>
                <a:ea typeface="+mj-ea"/>
              </a:rPr>
              <a:t>・ブランド適合度に正の影響を及ぼす</a:t>
            </a:r>
            <a:endParaRPr kumimoji="1" lang="ja-JP" altLang="en-US" dirty="0">
              <a:solidFill>
                <a:schemeClr val="accent1"/>
              </a:solidFill>
              <a:latin typeface="+mj-ea"/>
              <a:ea typeface="+mj-ea"/>
            </a:endParaRPr>
          </a:p>
        </p:txBody>
      </p:sp>
      <p:sp>
        <p:nvSpPr>
          <p:cNvPr id="52" name="テキスト ボックス 51"/>
          <p:cNvSpPr txBox="1"/>
          <p:nvPr/>
        </p:nvSpPr>
        <p:spPr>
          <a:xfrm>
            <a:off x="417714" y="4743499"/>
            <a:ext cx="3960442" cy="353943"/>
          </a:xfrm>
          <a:prstGeom prst="rect">
            <a:avLst/>
          </a:prstGeom>
          <a:noFill/>
        </p:spPr>
        <p:txBody>
          <a:bodyPr wrap="square" rtlCol="0">
            <a:spAutoFit/>
          </a:bodyPr>
          <a:lstStyle/>
          <a:p>
            <a:r>
              <a:rPr kumimoji="1" lang="ja-JP" altLang="en-US" sz="1700" dirty="0" smtClean="0">
                <a:latin typeface="+mj-ea"/>
                <a:ea typeface="+mj-ea"/>
              </a:rPr>
              <a:t>モデルに組み込むと以下のようになる</a:t>
            </a:r>
            <a:endParaRPr kumimoji="1" lang="ja-JP" altLang="en-US" sz="1700" dirty="0">
              <a:latin typeface="+mj-ea"/>
              <a:ea typeface="+mj-ea"/>
            </a:endParaRPr>
          </a:p>
        </p:txBody>
      </p:sp>
    </p:spTree>
    <p:extLst>
      <p:ext uri="{BB962C8B-B14F-4D97-AF65-F5344CB8AC3E}">
        <p14:creationId xmlns:p14="http://schemas.microsoft.com/office/powerpoint/2010/main" val="6286217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42</a:t>
            </a:fld>
            <a:endParaRPr kumimoji="1" lang="ja-JP" altLang="en-US"/>
          </a:p>
        </p:txBody>
      </p:sp>
      <p:sp>
        <p:nvSpPr>
          <p:cNvPr id="6" name="円/楕円 5"/>
          <p:cNvSpPr/>
          <p:nvPr/>
        </p:nvSpPr>
        <p:spPr>
          <a:xfrm>
            <a:off x="5086394" y="4099167"/>
            <a:ext cx="1800200" cy="1080120"/>
          </a:xfrm>
          <a:prstGeom prst="ellipse">
            <a:avLst/>
          </a:prstGeom>
          <a:solidFill>
            <a:srgbClr val="D16349">
              <a:alpha val="50196"/>
            </a:srgbClr>
          </a:solidFill>
          <a:ln>
            <a:solidFill>
              <a:srgbClr val="D163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 name="円/楕円 6"/>
          <p:cNvSpPr/>
          <p:nvPr/>
        </p:nvSpPr>
        <p:spPr>
          <a:xfrm>
            <a:off x="2987824" y="3955110"/>
            <a:ext cx="1245398" cy="766921"/>
          </a:xfrm>
          <a:prstGeom prst="ellipse">
            <a:avLst/>
          </a:prstGeom>
          <a:solidFill>
            <a:srgbClr val="D16349"/>
          </a:solidFill>
          <a:ln>
            <a:solidFill>
              <a:srgbClr val="A943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範囲</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9" name="直線矢印コネクタ 8"/>
          <p:cNvCxnSpPr/>
          <p:nvPr/>
        </p:nvCxnSpPr>
        <p:spPr>
          <a:xfrm>
            <a:off x="4233222" y="4438032"/>
            <a:ext cx="779651" cy="178610"/>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4233222" y="4830193"/>
            <a:ext cx="779651" cy="233671"/>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2987824" y="4834683"/>
            <a:ext cx="1245398" cy="704604"/>
          </a:xfrm>
          <a:prstGeom prst="ellipse">
            <a:avLst/>
          </a:prstGeom>
          <a:solidFill>
            <a:srgbClr val="D1634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期間</a:t>
            </a:r>
            <a:endParaRPr lang="ja-JP" altLang="en-US" sz="1600" dirty="0">
              <a:latin typeface="HGP創英角ｺﾞｼｯｸUB" panose="020B0900000000000000" pitchFamily="50" charset="-128"/>
              <a:ea typeface="HGP創英角ｺﾞｼｯｸUB" panose="020B0900000000000000" pitchFamily="50" charset="-128"/>
            </a:endParaRPr>
          </a:p>
        </p:txBody>
      </p:sp>
      <p:sp>
        <p:nvSpPr>
          <p:cNvPr id="16" name="加算記号 15"/>
          <p:cNvSpPr/>
          <p:nvPr/>
        </p:nvSpPr>
        <p:spPr>
          <a:xfrm>
            <a:off x="4444075" y="4947028"/>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減算記号 16"/>
          <p:cNvSpPr/>
          <p:nvPr/>
        </p:nvSpPr>
        <p:spPr>
          <a:xfrm>
            <a:off x="4483270" y="4245986"/>
            <a:ext cx="289536" cy="192046"/>
          </a:xfrm>
          <a:prstGeom prst="mathMinu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線吹き出し 1 (枠付き) 37"/>
          <p:cNvSpPr/>
          <p:nvPr/>
        </p:nvSpPr>
        <p:spPr>
          <a:xfrm>
            <a:off x="431539" y="5717134"/>
            <a:ext cx="4098158" cy="675853"/>
          </a:xfrm>
          <a:prstGeom prst="borderCallout1">
            <a:avLst>
              <a:gd name="adj1" fmla="val -1602"/>
              <a:gd name="adj2" fmla="val 35094"/>
              <a:gd name="adj3" fmla="val -174047"/>
              <a:gd name="adj4" fmla="val 99525"/>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accent1"/>
                </a:solidFill>
                <a:latin typeface="+mj-ea"/>
                <a:ea typeface="+mj-ea"/>
              </a:rPr>
              <a:t>仮説①</a:t>
            </a:r>
            <a:r>
              <a:rPr kumimoji="1" lang="en-US" altLang="ja-JP" dirty="0" smtClean="0">
                <a:solidFill>
                  <a:schemeClr val="accent1"/>
                </a:solidFill>
                <a:latin typeface="+mj-ea"/>
                <a:ea typeface="+mj-ea"/>
              </a:rPr>
              <a:t>-5</a:t>
            </a:r>
            <a:r>
              <a:rPr kumimoji="1" lang="ja-JP" altLang="en-US" dirty="0" smtClean="0">
                <a:solidFill>
                  <a:schemeClr val="accent1"/>
                </a:solidFill>
                <a:latin typeface="+mj-ea"/>
                <a:ea typeface="+mj-ea"/>
              </a:rPr>
              <a:t>：活動範囲</a:t>
            </a:r>
            <a:r>
              <a:rPr lang="ja-JP" altLang="en-US" dirty="0" smtClean="0">
                <a:solidFill>
                  <a:schemeClr val="accent1"/>
                </a:solidFill>
                <a:latin typeface="+mj-ea"/>
                <a:ea typeface="+mj-ea"/>
              </a:rPr>
              <a:t>は</a:t>
            </a:r>
            <a:r>
              <a:rPr lang="en-US" altLang="ja-JP" dirty="0" smtClean="0">
                <a:solidFill>
                  <a:schemeClr val="accent1"/>
                </a:solidFill>
                <a:latin typeface="+mj-ea"/>
                <a:ea typeface="+mj-ea"/>
              </a:rPr>
              <a:t>CRM</a:t>
            </a:r>
            <a:r>
              <a:rPr lang="ja-JP" altLang="en-US" dirty="0" smtClean="0">
                <a:solidFill>
                  <a:schemeClr val="accent1"/>
                </a:solidFill>
                <a:latin typeface="+mj-ea"/>
                <a:ea typeface="+mj-ea"/>
              </a:rPr>
              <a:t>の活動に　対する態度に負の影響を及ぼす</a:t>
            </a:r>
            <a:endParaRPr kumimoji="1" lang="ja-JP" altLang="en-US" dirty="0">
              <a:solidFill>
                <a:schemeClr val="accent1"/>
              </a:solidFill>
              <a:latin typeface="+mj-ea"/>
              <a:ea typeface="+mj-ea"/>
            </a:endParaRPr>
          </a:p>
        </p:txBody>
      </p:sp>
      <p:sp>
        <p:nvSpPr>
          <p:cNvPr id="39" name="線吹き出し 1 (枠付き) 38"/>
          <p:cNvSpPr/>
          <p:nvPr/>
        </p:nvSpPr>
        <p:spPr>
          <a:xfrm>
            <a:off x="4688395" y="5717130"/>
            <a:ext cx="4063576" cy="675853"/>
          </a:xfrm>
          <a:prstGeom prst="borderCallout1">
            <a:avLst>
              <a:gd name="adj1" fmla="val -194"/>
              <a:gd name="adj2" fmla="val 10409"/>
              <a:gd name="adj3" fmla="val -117674"/>
              <a:gd name="adj4" fmla="val 1564"/>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accent1"/>
                </a:solidFill>
                <a:latin typeface="+mj-ea"/>
                <a:ea typeface="+mj-ea"/>
              </a:rPr>
              <a:t>仮説</a:t>
            </a:r>
            <a:r>
              <a:rPr lang="ja-JP" altLang="en-US" dirty="0">
                <a:solidFill>
                  <a:schemeClr val="accent1"/>
                </a:solidFill>
                <a:latin typeface="+mj-ea"/>
                <a:ea typeface="+mj-ea"/>
              </a:rPr>
              <a:t>①</a:t>
            </a:r>
            <a:r>
              <a:rPr kumimoji="1" lang="en-US" altLang="ja-JP" dirty="0" smtClean="0">
                <a:solidFill>
                  <a:schemeClr val="accent1"/>
                </a:solidFill>
                <a:latin typeface="+mj-ea"/>
                <a:ea typeface="+mj-ea"/>
              </a:rPr>
              <a:t>-6</a:t>
            </a:r>
            <a:r>
              <a:rPr kumimoji="1" lang="ja-JP" altLang="en-US" dirty="0" smtClean="0">
                <a:solidFill>
                  <a:schemeClr val="accent1"/>
                </a:solidFill>
                <a:latin typeface="+mj-ea"/>
                <a:ea typeface="+mj-ea"/>
              </a:rPr>
              <a:t>：</a:t>
            </a:r>
            <a:r>
              <a:rPr lang="ja-JP" altLang="en-US" dirty="0" smtClean="0">
                <a:solidFill>
                  <a:schemeClr val="accent1"/>
                </a:solidFill>
                <a:latin typeface="+mj-ea"/>
                <a:ea typeface="+mj-ea"/>
              </a:rPr>
              <a:t>活動期間は</a:t>
            </a:r>
            <a:r>
              <a:rPr lang="en-US" altLang="ja-JP" dirty="0">
                <a:solidFill>
                  <a:schemeClr val="accent1"/>
                </a:solidFill>
                <a:latin typeface="+mj-ea"/>
                <a:ea typeface="+mj-ea"/>
              </a:rPr>
              <a:t>CRM</a:t>
            </a:r>
            <a:r>
              <a:rPr lang="ja-JP" altLang="en-US" dirty="0">
                <a:solidFill>
                  <a:schemeClr val="accent1"/>
                </a:solidFill>
                <a:latin typeface="+mj-ea"/>
                <a:ea typeface="+mj-ea"/>
              </a:rPr>
              <a:t>の活動</a:t>
            </a:r>
            <a:r>
              <a:rPr lang="ja-JP" altLang="en-US" dirty="0" smtClean="0">
                <a:solidFill>
                  <a:schemeClr val="accent1"/>
                </a:solidFill>
                <a:latin typeface="+mj-ea"/>
                <a:ea typeface="+mj-ea"/>
              </a:rPr>
              <a:t>に　対する</a:t>
            </a:r>
            <a:r>
              <a:rPr lang="ja-JP" altLang="en-US" dirty="0">
                <a:solidFill>
                  <a:schemeClr val="accent1"/>
                </a:solidFill>
                <a:latin typeface="+mj-ea"/>
                <a:ea typeface="+mj-ea"/>
              </a:rPr>
              <a:t>態度</a:t>
            </a:r>
            <a:r>
              <a:rPr lang="ja-JP" altLang="en-US" dirty="0" smtClean="0">
                <a:solidFill>
                  <a:schemeClr val="accent1"/>
                </a:solidFill>
                <a:latin typeface="+mj-ea"/>
                <a:ea typeface="+mj-ea"/>
              </a:rPr>
              <a:t>に正の影響を及ぼす</a:t>
            </a:r>
            <a:endParaRPr kumimoji="1" lang="ja-JP" altLang="en-US" dirty="0">
              <a:solidFill>
                <a:schemeClr val="accent1"/>
              </a:solidFill>
              <a:latin typeface="+mj-ea"/>
              <a:ea typeface="+mj-ea"/>
            </a:endParaRPr>
          </a:p>
        </p:txBody>
      </p:sp>
      <p:sp>
        <p:nvSpPr>
          <p:cNvPr id="23" name="角丸四角形 22"/>
          <p:cNvSpPr/>
          <p:nvPr/>
        </p:nvSpPr>
        <p:spPr>
          <a:xfrm>
            <a:off x="431539" y="1556793"/>
            <a:ext cx="4104456" cy="2016223"/>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en-US" altLang="ja-JP" sz="2000" dirty="0" err="1">
                <a:solidFill>
                  <a:srgbClr val="97B595"/>
                </a:solidFill>
                <a:latin typeface="ＭＳ Ｐゴシック"/>
                <a:ea typeface="ＭＳ Ｐゴシック"/>
              </a:rPr>
              <a:t>Davidson,John</a:t>
            </a:r>
            <a:r>
              <a:rPr lang="en-US" altLang="ja-JP" sz="2000" dirty="0">
                <a:solidFill>
                  <a:srgbClr val="97B595"/>
                </a:solidFill>
                <a:latin typeface="ＭＳ Ｐゴシック"/>
                <a:ea typeface="ＭＳ Ｐゴシック"/>
              </a:rPr>
              <a:t>(1997</a:t>
            </a:r>
            <a:r>
              <a:rPr lang="en-US" altLang="ja-JP" sz="2000" dirty="0" smtClean="0">
                <a:solidFill>
                  <a:srgbClr val="97B595"/>
                </a:solidFill>
                <a:latin typeface="ＭＳ Ｐゴシック"/>
                <a:ea typeface="ＭＳ Ｐゴシック"/>
              </a:rPr>
              <a:t>)</a:t>
            </a:r>
            <a:r>
              <a:rPr lang="ja-JP" altLang="en-US" sz="2000" dirty="0" smtClean="0">
                <a:solidFill>
                  <a:srgbClr val="97B595"/>
                </a:solidFill>
                <a:latin typeface="ＭＳ Ｐゴシック"/>
                <a:ea typeface="ＭＳ Ｐゴシック"/>
              </a:rPr>
              <a:t>より</a:t>
            </a:r>
            <a:endParaRPr lang="en-US" altLang="ja-JP" sz="300" dirty="0">
              <a:solidFill>
                <a:srgbClr val="97B595"/>
              </a:solidFill>
              <a:latin typeface="ＭＳ Ｐゴシック"/>
              <a:ea typeface="ＭＳ Ｐゴシック"/>
            </a:endParaRPr>
          </a:p>
          <a:p>
            <a:pPr lvl="0">
              <a:spcBef>
                <a:spcPct val="20000"/>
              </a:spcBef>
              <a:buClr>
                <a:srgbClr val="D16349"/>
              </a:buClr>
              <a:buSzPct val="85000"/>
            </a:pPr>
            <a:r>
              <a:rPr lang="en-US" altLang="ja-JP" dirty="0" smtClean="0">
                <a:solidFill>
                  <a:schemeClr val="tx1"/>
                </a:solidFill>
                <a:latin typeface="ＭＳ Ｐゴシック"/>
                <a:ea typeface="ＭＳ Ｐゴシック"/>
              </a:rPr>
              <a:t>CRM</a:t>
            </a:r>
            <a:r>
              <a:rPr lang="ja-JP" altLang="en-US" dirty="0">
                <a:solidFill>
                  <a:schemeClr val="tx1"/>
                </a:solidFill>
                <a:latin typeface="ＭＳ Ｐゴシック"/>
                <a:ea typeface="ＭＳ Ｐゴシック"/>
              </a:rPr>
              <a:t>を成功させるために</a:t>
            </a:r>
            <a:r>
              <a:rPr lang="ja-JP" altLang="en-US" dirty="0">
                <a:solidFill>
                  <a:prstClr val="black"/>
                </a:solidFill>
                <a:latin typeface="ＭＳ Ｐゴシック"/>
                <a:ea typeface="ＭＳ Ｐゴシック"/>
              </a:rPr>
              <a:t>は、消費者の</a:t>
            </a:r>
            <a:r>
              <a:rPr lang="ja-JP" altLang="en-US" dirty="0" smtClean="0">
                <a:solidFill>
                  <a:prstClr val="black"/>
                </a:solidFill>
                <a:latin typeface="ＭＳ Ｐゴシック"/>
                <a:ea typeface="ＭＳ Ｐゴシック"/>
              </a:rPr>
              <a:t>心中</a:t>
            </a:r>
            <a:r>
              <a:rPr lang="ja-JP" altLang="en-US" dirty="0">
                <a:solidFill>
                  <a:prstClr val="black"/>
                </a:solidFill>
                <a:latin typeface="ＭＳ Ｐゴシック"/>
                <a:ea typeface="ＭＳ Ｐゴシック"/>
              </a:rPr>
              <a:t>で「商品」と「支援先」の関係が「</a:t>
            </a:r>
            <a:r>
              <a:rPr lang="ja-JP" altLang="en-US" dirty="0" smtClean="0">
                <a:solidFill>
                  <a:prstClr val="black"/>
                </a:solidFill>
                <a:latin typeface="ＭＳ Ｐゴシック"/>
                <a:ea typeface="ＭＳ Ｐゴシック"/>
              </a:rPr>
              <a:t>自然な</a:t>
            </a:r>
            <a:r>
              <a:rPr lang="ja-JP" altLang="en-US" dirty="0">
                <a:solidFill>
                  <a:prstClr val="black"/>
                </a:solidFill>
                <a:latin typeface="ＭＳ Ｐゴシック"/>
                <a:ea typeface="ＭＳ Ｐゴシック"/>
              </a:rPr>
              <a:t>関係」と</a:t>
            </a:r>
            <a:r>
              <a:rPr lang="ja-JP" altLang="en-US" dirty="0" smtClean="0">
                <a:solidFill>
                  <a:prstClr val="black"/>
                </a:solidFill>
                <a:latin typeface="ＭＳ Ｐゴシック"/>
                <a:ea typeface="ＭＳ Ｐゴシック"/>
              </a:rPr>
              <a:t>して映る必要がある。</a:t>
            </a:r>
            <a:r>
              <a:rPr lang="ja-JP" altLang="en-US" dirty="0">
                <a:solidFill>
                  <a:prstClr val="black"/>
                </a:solidFill>
                <a:latin typeface="ＭＳ Ｐゴシック"/>
                <a:ea typeface="ＭＳ Ｐゴシック"/>
              </a:rPr>
              <a:t>そのために</a:t>
            </a:r>
            <a:r>
              <a:rPr lang="ja-JP" altLang="en-US" dirty="0" smtClean="0">
                <a:solidFill>
                  <a:prstClr val="black"/>
                </a:solidFill>
                <a:latin typeface="ＭＳ Ｐゴシック"/>
                <a:ea typeface="ＭＳ Ｐゴシック"/>
              </a:rPr>
              <a:t>は</a:t>
            </a:r>
            <a:r>
              <a:rPr lang="ja-JP" altLang="en-US" u="sng" dirty="0" smtClean="0">
                <a:solidFill>
                  <a:schemeClr val="accent1"/>
                </a:solidFill>
                <a:latin typeface="ＭＳ Ｐゴシック"/>
                <a:ea typeface="ＭＳ Ｐゴシック"/>
              </a:rPr>
              <a:t>長期間</a:t>
            </a:r>
            <a:r>
              <a:rPr lang="ja-JP" altLang="en-US" u="sng" dirty="0">
                <a:solidFill>
                  <a:schemeClr val="accent1"/>
                </a:solidFill>
                <a:latin typeface="ＭＳ Ｐゴシック"/>
                <a:ea typeface="ＭＳ Ｐゴシック"/>
              </a:rPr>
              <a:t>にわたる支援が必要</a:t>
            </a:r>
            <a:r>
              <a:rPr lang="ja-JP" altLang="en-US" dirty="0">
                <a:solidFill>
                  <a:prstClr val="black"/>
                </a:solidFill>
                <a:latin typeface="ＭＳ Ｐゴシック"/>
                <a:ea typeface="ＭＳ Ｐゴシック"/>
              </a:rPr>
              <a:t>だ</a:t>
            </a:r>
            <a:r>
              <a:rPr lang="ja-JP" altLang="en-US" dirty="0" smtClean="0">
                <a:solidFill>
                  <a:prstClr val="black"/>
                </a:solidFill>
                <a:latin typeface="ＭＳ Ｐゴシック"/>
                <a:ea typeface="ＭＳ Ｐゴシック"/>
              </a:rPr>
              <a:t>。</a:t>
            </a:r>
            <a:endParaRPr lang="en-US" altLang="ja-JP" dirty="0" smtClean="0">
              <a:solidFill>
                <a:prstClr val="black"/>
              </a:solidFill>
              <a:latin typeface="ＭＳ Ｐゴシック"/>
              <a:ea typeface="ＭＳ Ｐゴシック"/>
            </a:endParaRPr>
          </a:p>
          <a:p>
            <a:pPr lvl="0">
              <a:spcBef>
                <a:spcPct val="20000"/>
              </a:spcBef>
              <a:buClr>
                <a:srgbClr val="D16349"/>
              </a:buClr>
              <a:buSzPct val="85000"/>
            </a:pPr>
            <a:r>
              <a:rPr lang="ja-JP" altLang="en-US" dirty="0" smtClean="0">
                <a:solidFill>
                  <a:prstClr val="black"/>
                </a:solidFill>
                <a:latin typeface="ＭＳ Ｐゴシック"/>
                <a:ea typeface="ＭＳ Ｐゴシック"/>
              </a:rPr>
              <a:t>　　期間が長いほど態度が良くなる</a:t>
            </a:r>
            <a:endParaRPr lang="en-US" altLang="ja-JP" dirty="0">
              <a:solidFill>
                <a:prstClr val="black"/>
              </a:solidFill>
              <a:latin typeface="ＭＳ Ｐゴシック"/>
              <a:ea typeface="ＭＳ Ｐゴシック"/>
            </a:endParaRPr>
          </a:p>
        </p:txBody>
      </p:sp>
      <p:sp>
        <p:nvSpPr>
          <p:cNvPr id="25" name="角丸四角形 24"/>
          <p:cNvSpPr/>
          <p:nvPr/>
        </p:nvSpPr>
        <p:spPr>
          <a:xfrm>
            <a:off x="4688395" y="1556793"/>
            <a:ext cx="4096072" cy="2016223"/>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en-US" altLang="ja-JP" dirty="0">
                <a:solidFill>
                  <a:srgbClr val="97B595"/>
                </a:solidFill>
                <a:latin typeface="ＭＳ Ｐゴシック"/>
                <a:ea typeface="ＭＳ Ｐゴシック"/>
              </a:rPr>
              <a:t>Ross, J.K., Patterson, </a:t>
            </a:r>
            <a:r>
              <a:rPr lang="ja-JP" altLang="en-US" dirty="0" smtClean="0">
                <a:solidFill>
                  <a:srgbClr val="97B595"/>
                </a:solidFill>
                <a:latin typeface="ＭＳ Ｐゴシック"/>
                <a:ea typeface="ＭＳ Ｐゴシック"/>
              </a:rPr>
              <a:t>ＬＴ</a:t>
            </a:r>
            <a:r>
              <a:rPr lang="en-US" altLang="ja-JP" dirty="0" smtClean="0">
                <a:solidFill>
                  <a:srgbClr val="97B595"/>
                </a:solidFill>
                <a:latin typeface="ＭＳ Ｐゴシック"/>
                <a:ea typeface="ＭＳ Ｐゴシック"/>
              </a:rPr>
              <a:t>and </a:t>
            </a:r>
            <a:r>
              <a:rPr lang="en-US" altLang="ja-JP" dirty="0" err="1">
                <a:solidFill>
                  <a:srgbClr val="97B595"/>
                </a:solidFill>
                <a:latin typeface="ＭＳ Ｐゴシック"/>
                <a:ea typeface="ＭＳ Ｐゴシック"/>
              </a:rPr>
              <a:t>Stutts</a:t>
            </a:r>
            <a:r>
              <a:rPr lang="en-US" altLang="ja-JP" dirty="0">
                <a:solidFill>
                  <a:srgbClr val="97B595"/>
                </a:solidFill>
                <a:latin typeface="ＭＳ Ｐゴシック"/>
                <a:ea typeface="ＭＳ Ｐゴシック"/>
              </a:rPr>
              <a:t>, M.A. (1992</a:t>
            </a:r>
            <a:r>
              <a:rPr lang="en-US" altLang="ja-JP" dirty="0" smtClean="0">
                <a:solidFill>
                  <a:srgbClr val="97B595"/>
                </a:solidFill>
                <a:latin typeface="ＭＳ Ｐゴシック"/>
                <a:ea typeface="ＭＳ Ｐゴシック"/>
              </a:rPr>
              <a:t>)</a:t>
            </a:r>
            <a:r>
              <a:rPr lang="ja-JP" altLang="en-US" dirty="0" smtClean="0">
                <a:solidFill>
                  <a:srgbClr val="97B595"/>
                </a:solidFill>
                <a:latin typeface="ＭＳ Ｐゴシック"/>
                <a:ea typeface="ＭＳ Ｐゴシック"/>
              </a:rPr>
              <a:t>より</a:t>
            </a:r>
            <a:endParaRPr lang="en-US" altLang="ja-JP" dirty="0" smtClean="0">
              <a:solidFill>
                <a:srgbClr val="97B595"/>
              </a:solidFill>
              <a:latin typeface="ＭＳ Ｐゴシック"/>
              <a:ea typeface="ＭＳ Ｐゴシック"/>
            </a:endParaRPr>
          </a:p>
          <a:p>
            <a:pPr lvl="0">
              <a:spcBef>
                <a:spcPct val="20000"/>
              </a:spcBef>
              <a:buClr>
                <a:srgbClr val="D16349"/>
              </a:buClr>
              <a:buSzPct val="85000"/>
            </a:pPr>
            <a:r>
              <a:rPr lang="en-US" altLang="ja-JP" dirty="0" smtClean="0">
                <a:solidFill>
                  <a:schemeClr val="tx1"/>
                </a:solidFill>
                <a:latin typeface="ＭＳ Ｐゴシック"/>
                <a:ea typeface="ＭＳ Ｐゴシック"/>
              </a:rPr>
              <a:t>CRM</a:t>
            </a:r>
            <a:r>
              <a:rPr lang="ja-JP" altLang="en-US" dirty="0">
                <a:solidFill>
                  <a:schemeClr val="tx1"/>
                </a:solidFill>
                <a:latin typeface="ＭＳ Ｐゴシック"/>
                <a:ea typeface="ＭＳ Ｐゴシック"/>
              </a:rPr>
              <a:t>において</a:t>
            </a:r>
            <a:r>
              <a:rPr lang="ja-JP" altLang="en-US" u="sng" dirty="0">
                <a:solidFill>
                  <a:schemeClr val="accent1"/>
                </a:solidFill>
                <a:latin typeface="ＭＳ Ｐゴシック"/>
                <a:ea typeface="ＭＳ Ｐゴシック"/>
              </a:rPr>
              <a:t>地域的なコーズを支援するほうが</a:t>
            </a:r>
            <a:r>
              <a:rPr lang="ja-JP" altLang="en-US" u="sng" dirty="0" smtClean="0">
                <a:solidFill>
                  <a:schemeClr val="accent1"/>
                </a:solidFill>
                <a:latin typeface="ＭＳ Ｐゴシック"/>
                <a:ea typeface="ＭＳ Ｐゴシック"/>
              </a:rPr>
              <a:t>、全国的</a:t>
            </a:r>
            <a:r>
              <a:rPr lang="ja-JP" altLang="en-US" u="sng" dirty="0">
                <a:solidFill>
                  <a:schemeClr val="accent1"/>
                </a:solidFill>
                <a:latin typeface="ＭＳ Ｐゴシック"/>
                <a:ea typeface="ＭＳ Ｐゴシック"/>
              </a:rPr>
              <a:t>なコーズを支援するより良い</a:t>
            </a:r>
            <a:r>
              <a:rPr lang="ja-JP" altLang="en-US" dirty="0" smtClean="0">
                <a:solidFill>
                  <a:prstClr val="black"/>
                </a:solidFill>
                <a:latin typeface="ＭＳ Ｐゴシック"/>
                <a:ea typeface="ＭＳ Ｐゴシック"/>
              </a:rPr>
              <a:t>。</a:t>
            </a:r>
            <a:endParaRPr lang="en-US" altLang="ja-JP" dirty="0" smtClean="0">
              <a:solidFill>
                <a:prstClr val="black"/>
              </a:solidFill>
              <a:latin typeface="ＭＳ Ｐゴシック"/>
              <a:ea typeface="ＭＳ Ｐゴシック"/>
            </a:endParaRPr>
          </a:p>
          <a:p>
            <a:pPr lvl="0">
              <a:spcBef>
                <a:spcPct val="20000"/>
              </a:spcBef>
              <a:buClr>
                <a:srgbClr val="D16349"/>
              </a:buClr>
              <a:buSzPct val="85000"/>
            </a:pPr>
            <a:r>
              <a:rPr lang="ja-JP" altLang="en-US" dirty="0">
                <a:solidFill>
                  <a:prstClr val="black"/>
                </a:solidFill>
                <a:latin typeface="ＭＳ Ｐゴシック"/>
                <a:ea typeface="ＭＳ Ｐゴシック"/>
              </a:rPr>
              <a:t>　</a:t>
            </a:r>
            <a:r>
              <a:rPr lang="ja-JP" altLang="en-US" dirty="0" smtClean="0">
                <a:solidFill>
                  <a:prstClr val="black"/>
                </a:solidFill>
                <a:latin typeface="ＭＳ Ｐゴシック"/>
                <a:ea typeface="ＭＳ Ｐゴシック"/>
              </a:rPr>
              <a:t>　範囲が狭いほど態度が良くなる</a:t>
            </a:r>
            <a:endParaRPr lang="en-US" altLang="ja-JP" dirty="0">
              <a:solidFill>
                <a:prstClr val="black"/>
              </a:solidFill>
              <a:latin typeface="ＭＳ Ｐゴシック"/>
              <a:ea typeface="ＭＳ Ｐゴシック"/>
            </a:endParaRPr>
          </a:p>
        </p:txBody>
      </p:sp>
      <p:sp>
        <p:nvSpPr>
          <p:cNvPr id="5" name="右矢印 4"/>
          <p:cNvSpPr/>
          <p:nvPr/>
        </p:nvSpPr>
        <p:spPr>
          <a:xfrm>
            <a:off x="538767" y="3205125"/>
            <a:ext cx="288032" cy="216024"/>
          </a:xfrm>
          <a:prstGeom prst="rightArrow">
            <a:avLst/>
          </a:prstGeom>
          <a:solidFill>
            <a:schemeClr val="accent5">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右矢印 35"/>
          <p:cNvSpPr/>
          <p:nvPr/>
        </p:nvSpPr>
        <p:spPr>
          <a:xfrm>
            <a:off x="4780408" y="3184512"/>
            <a:ext cx="288032" cy="216024"/>
          </a:xfrm>
          <a:prstGeom prst="rightArrow">
            <a:avLst/>
          </a:prstGeom>
          <a:solidFill>
            <a:schemeClr val="accent5">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79512" y="3637759"/>
            <a:ext cx="2592288" cy="692497"/>
          </a:xfrm>
          <a:prstGeom prst="rect">
            <a:avLst/>
          </a:prstGeom>
          <a:noFill/>
          <a:ln w="19050">
            <a:solidFill>
              <a:schemeClr val="tx1"/>
            </a:solidFill>
            <a:prstDash val="sysDash"/>
          </a:ln>
        </p:spPr>
        <p:txBody>
          <a:bodyPr wrap="square" rtlCol="0">
            <a:spAutoFit/>
          </a:bodyPr>
          <a:lstStyle/>
          <a:p>
            <a:r>
              <a:rPr kumimoji="1" lang="ja-JP" altLang="en-US" sz="1300" b="1" dirty="0" smtClean="0">
                <a:latin typeface="+mj-ea"/>
                <a:ea typeface="+mj-ea"/>
              </a:rPr>
              <a:t>この２つの変数を、</a:t>
            </a:r>
            <a:endParaRPr kumimoji="1" lang="en-US" altLang="ja-JP" sz="1300" b="1" dirty="0" smtClean="0">
              <a:latin typeface="+mj-ea"/>
              <a:ea typeface="+mj-ea"/>
            </a:endParaRPr>
          </a:p>
          <a:p>
            <a:r>
              <a:rPr lang="ja-JP" altLang="en-US" sz="1300" b="1" dirty="0" smtClean="0">
                <a:latin typeface="+mj-ea"/>
                <a:ea typeface="+mj-ea"/>
              </a:rPr>
              <a:t>「</a:t>
            </a:r>
            <a:r>
              <a:rPr lang="ja-JP" altLang="en-US" sz="1300" b="1" dirty="0">
                <a:latin typeface="+mj-ea"/>
                <a:ea typeface="+mj-ea"/>
              </a:rPr>
              <a:t>期間</a:t>
            </a:r>
            <a:r>
              <a:rPr lang="ja-JP" altLang="en-US" sz="1300" b="1" dirty="0" smtClean="0">
                <a:latin typeface="+mj-ea"/>
                <a:ea typeface="+mj-ea"/>
              </a:rPr>
              <a:t>」として</a:t>
            </a:r>
            <a:endParaRPr lang="en-US" altLang="ja-JP" sz="1300" b="1" dirty="0" smtClean="0">
              <a:latin typeface="+mj-ea"/>
              <a:ea typeface="+mj-ea"/>
            </a:endParaRPr>
          </a:p>
          <a:p>
            <a:r>
              <a:rPr lang="en-US" altLang="ja-JP" sz="1300" b="1" dirty="0" smtClean="0">
                <a:latin typeface="+mj-ea"/>
                <a:ea typeface="+mj-ea"/>
              </a:rPr>
              <a:t>1</a:t>
            </a:r>
            <a:r>
              <a:rPr lang="ja-JP" altLang="en-US" sz="1300" b="1" dirty="0" err="1" smtClean="0">
                <a:latin typeface="+mj-ea"/>
                <a:ea typeface="+mj-ea"/>
              </a:rPr>
              <a:t>つの</a:t>
            </a:r>
            <a:r>
              <a:rPr lang="ja-JP" altLang="en-US" sz="1300" b="1" dirty="0" smtClean="0">
                <a:latin typeface="+mj-ea"/>
                <a:ea typeface="+mj-ea"/>
              </a:rPr>
              <a:t>概念（潜在変数）にまとめる。</a:t>
            </a:r>
            <a:endParaRPr kumimoji="1" lang="en-US" altLang="ja-JP" sz="1300" b="1" dirty="0" smtClean="0">
              <a:latin typeface="+mj-ea"/>
              <a:ea typeface="+mj-ea"/>
            </a:endParaRPr>
          </a:p>
        </p:txBody>
      </p:sp>
      <p:sp>
        <p:nvSpPr>
          <p:cNvPr id="19" name="円/楕円 18"/>
          <p:cNvSpPr/>
          <p:nvPr/>
        </p:nvSpPr>
        <p:spPr>
          <a:xfrm>
            <a:off x="1526401" y="4616642"/>
            <a:ext cx="957366" cy="618664"/>
          </a:xfrm>
          <a:prstGeom prst="ellipse">
            <a:avLst/>
          </a:prstGeom>
          <a:solidFill>
            <a:srgbClr val="D16349"/>
          </a:solidFill>
          <a:ln>
            <a:solidFill>
              <a:srgbClr val="A943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20" name="角丸四角形 19"/>
          <p:cNvSpPr/>
          <p:nvPr/>
        </p:nvSpPr>
        <p:spPr>
          <a:xfrm>
            <a:off x="332175" y="4429059"/>
            <a:ext cx="927457" cy="46800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latin typeface="HGP創英角ｺﾞｼｯｸUB" panose="020B0900000000000000" pitchFamily="50" charset="-128"/>
                <a:ea typeface="HGP創英角ｺﾞｼｯｸUB" panose="020B0900000000000000" pitchFamily="50" charset="-128"/>
              </a:rPr>
              <a:t>実施期間</a:t>
            </a:r>
            <a:endParaRPr kumimoji="1" lang="en-US" altLang="ja-JP" sz="1300" dirty="0" smtClean="0">
              <a:latin typeface="HGP創英角ｺﾞｼｯｸUB" panose="020B0900000000000000" pitchFamily="50" charset="-128"/>
              <a:ea typeface="HGP創英角ｺﾞｼｯｸUB" panose="020B0900000000000000" pitchFamily="50" charset="-128"/>
            </a:endParaRPr>
          </a:p>
        </p:txBody>
      </p:sp>
      <p:sp>
        <p:nvSpPr>
          <p:cNvPr id="21" name="角丸四角形 20"/>
          <p:cNvSpPr/>
          <p:nvPr/>
        </p:nvSpPr>
        <p:spPr>
          <a:xfrm>
            <a:off x="332175" y="4928040"/>
            <a:ext cx="927457" cy="46800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latin typeface="HGP創英角ｺﾞｼｯｸUB" panose="020B0900000000000000" pitchFamily="50" charset="-128"/>
                <a:ea typeface="HGP創英角ｺﾞｼｯｸUB" panose="020B0900000000000000" pitchFamily="50" charset="-128"/>
              </a:rPr>
              <a:t>継続年数</a:t>
            </a:r>
            <a:endParaRPr kumimoji="1" lang="en-US" altLang="ja-JP" sz="1300" dirty="0" smtClean="0">
              <a:latin typeface="HGP創英角ｺﾞｼｯｸUB" panose="020B0900000000000000" pitchFamily="50" charset="-128"/>
              <a:ea typeface="HGP創英角ｺﾞｼｯｸUB" panose="020B0900000000000000" pitchFamily="50" charset="-128"/>
            </a:endParaRPr>
          </a:p>
        </p:txBody>
      </p:sp>
      <p:cxnSp>
        <p:nvCxnSpPr>
          <p:cNvPr id="22" name="直線矢印コネクタ 21"/>
          <p:cNvCxnSpPr>
            <a:stCxn id="20" idx="3"/>
            <a:endCxn id="19" idx="2"/>
          </p:cNvCxnSpPr>
          <p:nvPr/>
        </p:nvCxnSpPr>
        <p:spPr>
          <a:xfrm>
            <a:off x="1259632" y="4663059"/>
            <a:ext cx="266769" cy="262915"/>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endCxn id="19" idx="2"/>
          </p:cNvCxnSpPr>
          <p:nvPr/>
        </p:nvCxnSpPr>
        <p:spPr>
          <a:xfrm flipV="1">
            <a:off x="1259632" y="4925974"/>
            <a:ext cx="266769" cy="222351"/>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3123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43</a:t>
            </a:fld>
            <a:endParaRPr kumimoji="1" lang="ja-JP" altLang="en-US"/>
          </a:p>
        </p:txBody>
      </p:sp>
      <p:sp>
        <p:nvSpPr>
          <p:cNvPr id="7" name="円/楕円 6"/>
          <p:cNvSpPr/>
          <p:nvPr/>
        </p:nvSpPr>
        <p:spPr>
          <a:xfrm>
            <a:off x="2033266" y="3104003"/>
            <a:ext cx="1728560" cy="689650"/>
          </a:xfrm>
          <a:prstGeom prst="ellipse">
            <a:avLst/>
          </a:prstGeom>
          <a:solidFill>
            <a:srgbClr val="D16349">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8" name="円/楕円 7"/>
          <p:cNvSpPr/>
          <p:nvPr/>
        </p:nvSpPr>
        <p:spPr>
          <a:xfrm>
            <a:off x="2611194" y="4127411"/>
            <a:ext cx="1571848" cy="855712"/>
          </a:xfrm>
          <a:prstGeom prst="ellipse">
            <a:avLst/>
          </a:prstGeom>
          <a:solidFill>
            <a:srgbClr val="D16349"/>
          </a:solidFill>
          <a:ln>
            <a:solidFill>
              <a:srgbClr val="A943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2" name="直線矢印コネクタ 11"/>
          <p:cNvCxnSpPr/>
          <p:nvPr/>
        </p:nvCxnSpPr>
        <p:spPr>
          <a:xfrm flipV="1">
            <a:off x="3282942" y="3825676"/>
            <a:ext cx="0" cy="268263"/>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H="1">
            <a:off x="2122978" y="4555267"/>
            <a:ext cx="452120" cy="0"/>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sp>
        <p:nvSpPr>
          <p:cNvPr id="19" name="円/楕円 18"/>
          <p:cNvSpPr/>
          <p:nvPr/>
        </p:nvSpPr>
        <p:spPr>
          <a:xfrm>
            <a:off x="311174" y="4016176"/>
            <a:ext cx="1800200" cy="929412"/>
          </a:xfrm>
          <a:prstGeom prst="ellipse">
            <a:avLst/>
          </a:prstGeom>
          <a:solidFill>
            <a:srgbClr val="D16349">
              <a:alpha val="50196"/>
            </a:srgbClr>
          </a:solidFill>
          <a:ln>
            <a:solidFill>
              <a:srgbClr val="A943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30" name="直線矢印コネクタ 29"/>
          <p:cNvCxnSpPr/>
          <p:nvPr/>
        </p:nvCxnSpPr>
        <p:spPr>
          <a:xfrm flipV="1">
            <a:off x="1700187" y="3678249"/>
            <a:ext cx="422791" cy="337927"/>
          </a:xfrm>
          <a:prstGeom prst="straightConnector1">
            <a:avLst/>
          </a:prstGeom>
          <a:ln w="57150">
            <a:solidFill>
              <a:srgbClr val="D16349">
                <a:alpha val="20000"/>
              </a:srgbClr>
            </a:solidFill>
            <a:tailEnd type="arrow"/>
          </a:ln>
        </p:spPr>
        <p:style>
          <a:lnRef idx="1">
            <a:schemeClr val="accent1"/>
          </a:lnRef>
          <a:fillRef idx="0">
            <a:schemeClr val="accent1"/>
          </a:fillRef>
          <a:effectRef idx="0">
            <a:schemeClr val="accent1"/>
          </a:effectRef>
          <a:fontRef idx="minor">
            <a:schemeClr val="tx1"/>
          </a:fontRef>
        </p:style>
      </p:cxnSp>
      <p:sp>
        <p:nvSpPr>
          <p:cNvPr id="24" name="線吹き出し 1 (枠付き) 23"/>
          <p:cNvSpPr/>
          <p:nvPr/>
        </p:nvSpPr>
        <p:spPr>
          <a:xfrm>
            <a:off x="4852045" y="3509285"/>
            <a:ext cx="3812055" cy="675853"/>
          </a:xfrm>
          <a:prstGeom prst="borderCallout1">
            <a:avLst>
              <a:gd name="adj1" fmla="val 50542"/>
              <a:gd name="adj2" fmla="val -608"/>
              <a:gd name="adj3" fmla="val 78222"/>
              <a:gd name="adj4" fmla="val -41516"/>
            </a:avLst>
          </a:prstGeom>
          <a:solidFill>
            <a:srgbClr val="FFFFFF">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accent1"/>
                </a:solidFill>
                <a:latin typeface="+mj-ea"/>
                <a:ea typeface="+mj-ea"/>
              </a:rPr>
              <a:t>仮説</a:t>
            </a:r>
            <a:r>
              <a:rPr lang="ja-JP" altLang="en-US" dirty="0" smtClean="0">
                <a:solidFill>
                  <a:schemeClr val="accent1"/>
                </a:solidFill>
                <a:latin typeface="+mj-ea"/>
                <a:ea typeface="+mj-ea"/>
              </a:rPr>
              <a:t>①</a:t>
            </a:r>
            <a:r>
              <a:rPr kumimoji="1" lang="en-US" altLang="ja-JP" dirty="0" smtClean="0">
                <a:solidFill>
                  <a:schemeClr val="accent1"/>
                </a:solidFill>
                <a:latin typeface="+mj-ea"/>
                <a:ea typeface="+mj-ea"/>
              </a:rPr>
              <a:t>-7</a:t>
            </a:r>
            <a:r>
              <a:rPr kumimoji="1" lang="ja-JP" altLang="en-US" dirty="0" smtClean="0">
                <a:solidFill>
                  <a:schemeClr val="accent1"/>
                </a:solidFill>
                <a:latin typeface="+mj-ea"/>
                <a:ea typeface="+mj-ea"/>
              </a:rPr>
              <a:t>：ブランド力はブランド</a:t>
            </a:r>
            <a:r>
              <a:rPr lang="ja-JP" altLang="en-US" dirty="0" smtClean="0">
                <a:solidFill>
                  <a:schemeClr val="accent1"/>
                </a:solidFill>
                <a:latin typeface="+mj-ea"/>
                <a:ea typeface="+mj-ea"/>
              </a:rPr>
              <a:t>態度に正の影響を及ぼす</a:t>
            </a:r>
            <a:endParaRPr kumimoji="1" lang="ja-JP" altLang="en-US" dirty="0">
              <a:solidFill>
                <a:schemeClr val="accent1"/>
              </a:solidFill>
              <a:latin typeface="+mj-ea"/>
              <a:ea typeface="+mj-ea"/>
            </a:endParaRPr>
          </a:p>
        </p:txBody>
      </p:sp>
      <p:sp>
        <p:nvSpPr>
          <p:cNvPr id="10" name="線吹き出し 2 (枠付き) 9"/>
          <p:cNvSpPr/>
          <p:nvPr/>
        </p:nvSpPr>
        <p:spPr>
          <a:xfrm>
            <a:off x="4860032" y="4451538"/>
            <a:ext cx="3804069" cy="687692"/>
          </a:xfrm>
          <a:prstGeom prst="borderCallout2">
            <a:avLst>
              <a:gd name="adj1" fmla="val 91502"/>
              <a:gd name="adj2" fmla="val -590"/>
              <a:gd name="adj3" fmla="val 90937"/>
              <a:gd name="adj4" fmla="val -55239"/>
              <a:gd name="adj5" fmla="val 17218"/>
              <a:gd name="adj6" fmla="val -65422"/>
            </a:avLst>
          </a:prstGeom>
          <a:solidFill>
            <a:srgbClr val="FFFF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srgbClr val="D16349"/>
                </a:solidFill>
                <a:latin typeface="ＭＳ Ｐゴシック"/>
                <a:ea typeface="ＭＳ Ｐゴシック"/>
              </a:rPr>
              <a:t>仮説①</a:t>
            </a:r>
            <a:r>
              <a:rPr lang="en-US" altLang="ja-JP" dirty="0" smtClean="0">
                <a:solidFill>
                  <a:srgbClr val="D16349"/>
                </a:solidFill>
                <a:latin typeface="ＭＳ Ｐゴシック"/>
                <a:ea typeface="ＭＳ Ｐゴシック"/>
              </a:rPr>
              <a:t>-8</a:t>
            </a:r>
            <a:r>
              <a:rPr lang="ja-JP" altLang="en-US" dirty="0" smtClean="0">
                <a:solidFill>
                  <a:srgbClr val="D16349"/>
                </a:solidFill>
                <a:latin typeface="ＭＳ Ｐゴシック"/>
                <a:ea typeface="ＭＳ Ｐゴシック"/>
              </a:rPr>
              <a:t>：ブランド力は</a:t>
            </a:r>
            <a:r>
              <a:rPr lang="en-US" altLang="ja-JP" dirty="0" smtClean="0">
                <a:solidFill>
                  <a:srgbClr val="D16349"/>
                </a:solidFill>
                <a:latin typeface="ＭＳ Ｐゴシック"/>
                <a:ea typeface="ＭＳ Ｐゴシック"/>
              </a:rPr>
              <a:t>CRM</a:t>
            </a:r>
            <a:r>
              <a:rPr lang="ja-JP" altLang="en-US" dirty="0" smtClean="0">
                <a:solidFill>
                  <a:srgbClr val="D16349"/>
                </a:solidFill>
                <a:latin typeface="ＭＳ Ｐゴシック"/>
                <a:ea typeface="ＭＳ Ｐゴシック"/>
              </a:rPr>
              <a:t>の活動に対する態度に正の影響を及ぼす</a:t>
            </a:r>
            <a:endParaRPr lang="ja-JP" altLang="en-US" dirty="0">
              <a:solidFill>
                <a:srgbClr val="D16349"/>
              </a:solidFill>
              <a:latin typeface="ＭＳ Ｐゴシック"/>
              <a:ea typeface="ＭＳ Ｐゴシック"/>
            </a:endParaRPr>
          </a:p>
        </p:txBody>
      </p:sp>
      <p:sp>
        <p:nvSpPr>
          <p:cNvPr id="26" name="角丸四角形 25"/>
          <p:cNvSpPr/>
          <p:nvPr/>
        </p:nvSpPr>
        <p:spPr>
          <a:xfrm>
            <a:off x="4657928" y="1552335"/>
            <a:ext cx="4208276" cy="1377967"/>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en-US" altLang="ja-JP" sz="1600" b="1" dirty="0">
                <a:solidFill>
                  <a:srgbClr val="97B595"/>
                </a:solidFill>
                <a:latin typeface="ＭＳ Ｐゴシック"/>
                <a:ea typeface="ＭＳ Ｐゴシック"/>
              </a:rPr>
              <a:t>D</a:t>
            </a:r>
            <a:r>
              <a:rPr lang="ja-JP" altLang="en-US" sz="1600" b="1" dirty="0">
                <a:solidFill>
                  <a:srgbClr val="97B595"/>
                </a:solidFill>
                <a:latin typeface="ＭＳ Ｐゴシック"/>
                <a:ea typeface="ＭＳ Ｐゴシック"/>
              </a:rPr>
              <a:t>ａｖｉ</a:t>
            </a:r>
            <a:r>
              <a:rPr lang="en-US" altLang="ja-JP" sz="1600" b="1" dirty="0">
                <a:solidFill>
                  <a:srgbClr val="97B595"/>
                </a:solidFill>
                <a:latin typeface="ＭＳ Ｐゴシック"/>
                <a:ea typeface="ＭＳ Ｐゴシック"/>
              </a:rPr>
              <a:t>d A. </a:t>
            </a:r>
            <a:r>
              <a:rPr lang="en-US" altLang="ja-JP" sz="1600" b="1" dirty="0" err="1">
                <a:solidFill>
                  <a:srgbClr val="97B595"/>
                </a:solidFill>
                <a:latin typeface="ＭＳ Ｐゴシック"/>
                <a:ea typeface="ＭＳ Ｐゴシック"/>
              </a:rPr>
              <a:t>Aaker</a:t>
            </a:r>
            <a:r>
              <a:rPr lang="ja-JP" altLang="en-US" sz="1600" b="1" dirty="0">
                <a:solidFill>
                  <a:srgbClr val="97B595"/>
                </a:solidFill>
                <a:latin typeface="ＭＳ Ｐゴシック"/>
                <a:ea typeface="ＭＳ Ｐゴシック"/>
              </a:rPr>
              <a:t>（</a:t>
            </a:r>
            <a:r>
              <a:rPr lang="en-US" altLang="ja-JP" sz="1600" b="1" dirty="0">
                <a:solidFill>
                  <a:srgbClr val="97B595"/>
                </a:solidFill>
                <a:latin typeface="ＭＳ Ｐゴシック"/>
                <a:ea typeface="ＭＳ Ｐゴシック"/>
              </a:rPr>
              <a:t>1994</a:t>
            </a:r>
            <a:r>
              <a:rPr lang="ja-JP" altLang="en-US" sz="1600" b="1" dirty="0" smtClean="0">
                <a:solidFill>
                  <a:srgbClr val="97B595"/>
                </a:solidFill>
                <a:latin typeface="ＭＳ Ｐゴシック"/>
                <a:ea typeface="ＭＳ Ｐゴシック"/>
              </a:rPr>
              <a:t>）より</a:t>
            </a:r>
            <a:endParaRPr lang="en-US" altLang="ja-JP" sz="300" dirty="0">
              <a:solidFill>
                <a:srgbClr val="97B595"/>
              </a:solidFill>
              <a:latin typeface="ＭＳ Ｐゴシック"/>
              <a:ea typeface="ＭＳ Ｐゴシック"/>
            </a:endParaRPr>
          </a:p>
          <a:p>
            <a:pPr lvl="0"/>
            <a:r>
              <a:rPr lang="ja-JP" altLang="en-US" sz="1700" dirty="0">
                <a:solidFill>
                  <a:prstClr val="black"/>
                </a:solidFill>
                <a:latin typeface="ＭＳ Ｐゴシック"/>
                <a:ea typeface="ＭＳ Ｐゴシック"/>
              </a:rPr>
              <a:t>ブランド力は、</a:t>
            </a:r>
            <a:r>
              <a:rPr lang="ja-JP" altLang="en-US" sz="1700" u="sng" dirty="0">
                <a:solidFill>
                  <a:srgbClr val="D16349"/>
                </a:solidFill>
                <a:latin typeface="ＭＳ Ｐゴシック"/>
                <a:ea typeface="ＭＳ Ｐゴシック"/>
              </a:rPr>
              <a:t>マーケティング・プログラムの効率や有効性を高める</a:t>
            </a:r>
            <a:r>
              <a:rPr lang="ja-JP" altLang="en-US" sz="1700" dirty="0" smtClean="0">
                <a:solidFill>
                  <a:schemeClr val="tx1"/>
                </a:solidFill>
                <a:latin typeface="ＭＳ Ｐゴシック"/>
                <a:ea typeface="ＭＳ Ｐゴシック"/>
              </a:rPr>
              <a:t>。</a:t>
            </a:r>
            <a:endParaRPr lang="en-US" altLang="ja-JP" sz="1700" dirty="0" smtClean="0">
              <a:solidFill>
                <a:schemeClr val="tx1"/>
              </a:solidFill>
              <a:latin typeface="ＭＳ Ｐゴシック"/>
              <a:ea typeface="ＭＳ Ｐゴシック"/>
            </a:endParaRPr>
          </a:p>
          <a:p>
            <a:pPr lvl="0"/>
            <a:r>
              <a:rPr lang="ja-JP" altLang="en-US" sz="100" dirty="0">
                <a:solidFill>
                  <a:schemeClr val="tx1"/>
                </a:solidFill>
                <a:latin typeface="ＭＳ Ｐゴシック"/>
                <a:ea typeface="ＭＳ Ｐゴシック"/>
              </a:rPr>
              <a:t>　</a:t>
            </a:r>
            <a:r>
              <a:rPr lang="ja-JP" altLang="en-US" sz="100" dirty="0" smtClean="0">
                <a:solidFill>
                  <a:schemeClr val="tx1"/>
                </a:solidFill>
                <a:latin typeface="ＭＳ Ｐゴシック"/>
                <a:ea typeface="ＭＳ Ｐゴシック"/>
              </a:rPr>
              <a:t>　</a:t>
            </a:r>
            <a:endParaRPr lang="en-US" altLang="ja-JP" sz="100" dirty="0" smtClean="0">
              <a:solidFill>
                <a:schemeClr val="tx1"/>
              </a:solidFill>
              <a:latin typeface="ＭＳ Ｐゴシック"/>
              <a:ea typeface="ＭＳ Ｐゴシック"/>
            </a:endParaRPr>
          </a:p>
          <a:p>
            <a:pPr lvl="0"/>
            <a:r>
              <a:rPr lang="ja-JP" altLang="en-US" dirty="0" smtClean="0">
                <a:solidFill>
                  <a:schemeClr val="tx1"/>
                </a:solidFill>
                <a:latin typeface="ＭＳ Ｐゴシック"/>
                <a:ea typeface="ＭＳ Ｐゴシック"/>
              </a:rPr>
              <a:t>　　</a:t>
            </a:r>
            <a:r>
              <a:rPr lang="ja-JP" altLang="en-US" sz="1600" b="1" dirty="0" smtClean="0">
                <a:solidFill>
                  <a:schemeClr val="tx1"/>
                </a:solidFill>
                <a:latin typeface="ＭＳ Ｐゴシック"/>
                <a:ea typeface="ＭＳ Ｐゴシック"/>
              </a:rPr>
              <a:t>ブランド力が高まると</a:t>
            </a:r>
            <a:r>
              <a:rPr lang="en-US" altLang="ja-JP" sz="1600" b="1" dirty="0">
                <a:solidFill>
                  <a:schemeClr val="tx1"/>
                </a:solidFill>
                <a:latin typeface="ＭＳ Ｐゴシック"/>
                <a:ea typeface="ＭＳ Ｐゴシック"/>
              </a:rPr>
              <a:t>CRM</a:t>
            </a:r>
            <a:r>
              <a:rPr lang="ja-JP" altLang="en-US" sz="1600" b="1" dirty="0">
                <a:solidFill>
                  <a:schemeClr val="tx1"/>
                </a:solidFill>
                <a:latin typeface="ＭＳ Ｐゴシック"/>
                <a:ea typeface="ＭＳ Ｐゴシック"/>
              </a:rPr>
              <a:t>の活動</a:t>
            </a:r>
            <a:r>
              <a:rPr lang="ja-JP" altLang="en-US" sz="1600" b="1" dirty="0" smtClean="0">
                <a:solidFill>
                  <a:schemeClr val="tx1"/>
                </a:solidFill>
                <a:latin typeface="ＭＳ Ｐゴシック"/>
                <a:ea typeface="ＭＳ Ｐゴシック"/>
              </a:rPr>
              <a:t>に　</a:t>
            </a:r>
            <a:endParaRPr lang="en-US" altLang="ja-JP" sz="1600" b="1" dirty="0" smtClean="0">
              <a:solidFill>
                <a:schemeClr val="tx1"/>
              </a:solidFill>
              <a:latin typeface="ＭＳ Ｐゴシック"/>
              <a:ea typeface="ＭＳ Ｐゴシック"/>
            </a:endParaRPr>
          </a:p>
          <a:p>
            <a:pPr lvl="0"/>
            <a:r>
              <a:rPr lang="ja-JP" altLang="en-US" sz="1600" b="1" dirty="0">
                <a:solidFill>
                  <a:schemeClr val="tx1"/>
                </a:solidFill>
                <a:latin typeface="ＭＳ Ｐゴシック"/>
                <a:ea typeface="ＭＳ Ｐゴシック"/>
              </a:rPr>
              <a:t>　</a:t>
            </a:r>
            <a:r>
              <a:rPr lang="ja-JP" altLang="en-US" sz="1600" b="1" dirty="0" smtClean="0">
                <a:solidFill>
                  <a:schemeClr val="tx1"/>
                </a:solidFill>
                <a:latin typeface="ＭＳ Ｐゴシック"/>
                <a:ea typeface="ＭＳ Ｐゴシック"/>
              </a:rPr>
              <a:t>　対する態度が高まる</a:t>
            </a:r>
            <a:endParaRPr lang="en-US" altLang="ja-JP" sz="1600" b="1" dirty="0">
              <a:solidFill>
                <a:schemeClr val="tx1"/>
              </a:solidFill>
              <a:latin typeface="ＭＳ Ｐゴシック"/>
              <a:ea typeface="ＭＳ Ｐゴシック"/>
            </a:endParaRPr>
          </a:p>
        </p:txBody>
      </p:sp>
      <p:sp>
        <p:nvSpPr>
          <p:cNvPr id="34" name="右矢印 33"/>
          <p:cNvSpPr/>
          <p:nvPr/>
        </p:nvSpPr>
        <p:spPr>
          <a:xfrm>
            <a:off x="4790437" y="2498254"/>
            <a:ext cx="288032" cy="200717"/>
          </a:xfrm>
          <a:prstGeom prst="rightArrow">
            <a:avLst/>
          </a:prstGeom>
          <a:solidFill>
            <a:schemeClr val="accent5">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加算記号 17"/>
          <p:cNvSpPr/>
          <p:nvPr/>
        </p:nvSpPr>
        <p:spPr>
          <a:xfrm>
            <a:off x="2931778" y="3847212"/>
            <a:ext cx="288032" cy="288032"/>
          </a:xfrm>
          <a:prstGeom prst="mathPlus">
            <a:avLst>
              <a:gd name="adj1" fmla="val 1084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加算記号 19"/>
          <p:cNvSpPr/>
          <p:nvPr/>
        </p:nvSpPr>
        <p:spPr>
          <a:xfrm>
            <a:off x="2255389" y="4267491"/>
            <a:ext cx="288032" cy="288032"/>
          </a:xfrm>
          <a:prstGeom prst="mathPlus">
            <a:avLst>
              <a:gd name="adj1" fmla="val 10841"/>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296367" y="1552335"/>
            <a:ext cx="4217614" cy="1377968"/>
          </a:xfrm>
          <a:prstGeom prst="roundRect">
            <a:avLst>
              <a:gd name="adj" fmla="val 5644"/>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ct val="20000"/>
              </a:spcBef>
              <a:buClr>
                <a:srgbClr val="D16349"/>
              </a:buClr>
              <a:buSzPct val="85000"/>
            </a:pPr>
            <a:r>
              <a:rPr lang="en-US" altLang="ja-JP" sz="1600" b="1" dirty="0">
                <a:solidFill>
                  <a:srgbClr val="97B595"/>
                </a:solidFill>
                <a:latin typeface="ＭＳ Ｐゴシック"/>
                <a:ea typeface="ＭＳ Ｐゴシック"/>
              </a:rPr>
              <a:t>D</a:t>
            </a:r>
            <a:r>
              <a:rPr lang="ja-JP" altLang="en-US" sz="1600" b="1" dirty="0">
                <a:solidFill>
                  <a:srgbClr val="97B595"/>
                </a:solidFill>
                <a:latin typeface="ＭＳ Ｐゴシック"/>
                <a:ea typeface="ＭＳ Ｐゴシック"/>
              </a:rPr>
              <a:t>ａｖｉ</a:t>
            </a:r>
            <a:r>
              <a:rPr lang="en-US" altLang="ja-JP" sz="1600" b="1" dirty="0">
                <a:solidFill>
                  <a:srgbClr val="97B595"/>
                </a:solidFill>
                <a:latin typeface="ＭＳ Ｐゴシック"/>
                <a:ea typeface="ＭＳ Ｐゴシック"/>
              </a:rPr>
              <a:t>d A. </a:t>
            </a:r>
            <a:r>
              <a:rPr lang="en-US" altLang="ja-JP" sz="1600" b="1" dirty="0" err="1">
                <a:solidFill>
                  <a:srgbClr val="97B595"/>
                </a:solidFill>
                <a:latin typeface="ＭＳ Ｐゴシック"/>
                <a:ea typeface="ＭＳ Ｐゴシック"/>
              </a:rPr>
              <a:t>Aaker</a:t>
            </a:r>
            <a:r>
              <a:rPr lang="ja-JP" altLang="en-US" sz="1600" b="1" dirty="0">
                <a:solidFill>
                  <a:srgbClr val="97B595"/>
                </a:solidFill>
                <a:latin typeface="ＭＳ Ｐゴシック"/>
                <a:ea typeface="ＭＳ Ｐゴシック"/>
              </a:rPr>
              <a:t>（</a:t>
            </a:r>
            <a:r>
              <a:rPr lang="en-US" altLang="ja-JP" sz="1600" b="1" dirty="0">
                <a:solidFill>
                  <a:srgbClr val="97B595"/>
                </a:solidFill>
                <a:latin typeface="ＭＳ Ｐゴシック"/>
                <a:ea typeface="ＭＳ Ｐゴシック"/>
              </a:rPr>
              <a:t>1994</a:t>
            </a:r>
            <a:r>
              <a:rPr lang="ja-JP" altLang="en-US" sz="1600" b="1" dirty="0">
                <a:solidFill>
                  <a:srgbClr val="97B595"/>
                </a:solidFill>
                <a:latin typeface="ＭＳ Ｐゴシック"/>
                <a:ea typeface="ＭＳ Ｐゴシック"/>
              </a:rPr>
              <a:t>）より</a:t>
            </a:r>
            <a:endParaRPr lang="en-US" altLang="ja-JP" sz="300" dirty="0">
              <a:solidFill>
                <a:srgbClr val="97B595"/>
              </a:solidFill>
              <a:latin typeface="ＭＳ Ｐゴシック"/>
              <a:ea typeface="ＭＳ Ｐゴシック"/>
            </a:endParaRPr>
          </a:p>
          <a:p>
            <a:pPr lvl="0"/>
            <a:r>
              <a:rPr lang="ja-JP" altLang="en-US" sz="1700" dirty="0" smtClean="0">
                <a:solidFill>
                  <a:prstClr val="black"/>
                </a:solidFill>
                <a:latin typeface="ＭＳ Ｐゴシック"/>
                <a:ea typeface="ＭＳ Ｐゴシック"/>
              </a:rPr>
              <a:t>ブランド力</a:t>
            </a:r>
            <a:r>
              <a:rPr lang="ja-JP" altLang="en-US" sz="1700" dirty="0">
                <a:solidFill>
                  <a:prstClr val="black"/>
                </a:solidFill>
                <a:latin typeface="ＭＳ Ｐゴシック"/>
                <a:ea typeface="ＭＳ Ｐゴシック"/>
              </a:rPr>
              <a:t>は</a:t>
            </a:r>
            <a:r>
              <a:rPr lang="ja-JP" altLang="en-US" sz="1700" dirty="0" smtClean="0">
                <a:solidFill>
                  <a:prstClr val="black"/>
                </a:solidFill>
                <a:latin typeface="ＭＳ Ｐゴシック"/>
                <a:ea typeface="ＭＳ Ｐゴシック"/>
              </a:rPr>
              <a:t>、ブランド態度の構成要素として考えられる</a:t>
            </a:r>
            <a:r>
              <a:rPr lang="ja-JP" altLang="en-US" sz="1700" dirty="0" smtClean="0">
                <a:solidFill>
                  <a:schemeClr val="tx1"/>
                </a:solidFill>
                <a:latin typeface="ＭＳ Ｐゴシック"/>
                <a:ea typeface="ＭＳ Ｐゴシック"/>
              </a:rPr>
              <a:t>。</a:t>
            </a:r>
            <a:endParaRPr lang="en-US" altLang="ja-JP" sz="1700" dirty="0" smtClean="0">
              <a:solidFill>
                <a:schemeClr val="tx1"/>
              </a:solidFill>
              <a:latin typeface="ＭＳ Ｐゴシック"/>
              <a:ea typeface="ＭＳ Ｐゴシック"/>
            </a:endParaRPr>
          </a:p>
          <a:p>
            <a:pPr lvl="0"/>
            <a:r>
              <a:rPr lang="ja-JP" altLang="en-US" sz="100" dirty="0" smtClean="0">
                <a:solidFill>
                  <a:schemeClr val="tx1"/>
                </a:solidFill>
                <a:latin typeface="ＭＳ Ｐゴシック"/>
                <a:ea typeface="ＭＳ Ｐゴシック"/>
              </a:rPr>
              <a:t>　　</a:t>
            </a:r>
            <a:endParaRPr lang="en-US" altLang="ja-JP" sz="100" dirty="0" smtClean="0">
              <a:solidFill>
                <a:schemeClr val="tx1"/>
              </a:solidFill>
              <a:latin typeface="ＭＳ Ｐゴシック"/>
              <a:ea typeface="ＭＳ Ｐゴシック"/>
            </a:endParaRPr>
          </a:p>
          <a:p>
            <a:pPr lvl="0"/>
            <a:r>
              <a:rPr lang="ja-JP" altLang="en-US" dirty="0" smtClean="0">
                <a:solidFill>
                  <a:schemeClr val="tx1"/>
                </a:solidFill>
                <a:latin typeface="ＭＳ Ｐゴシック"/>
                <a:ea typeface="ＭＳ Ｐゴシック"/>
              </a:rPr>
              <a:t>　　</a:t>
            </a:r>
            <a:r>
              <a:rPr lang="ja-JP" altLang="en-US" sz="1600" b="1" dirty="0" smtClean="0">
                <a:solidFill>
                  <a:schemeClr val="tx1"/>
                </a:solidFill>
                <a:latin typeface="ＭＳ Ｐゴシック"/>
                <a:ea typeface="ＭＳ Ｐゴシック"/>
              </a:rPr>
              <a:t>ブランド力が高まるとブランド態度が　　</a:t>
            </a:r>
            <a:endParaRPr lang="en-US" altLang="ja-JP" sz="1600" b="1" dirty="0" smtClean="0">
              <a:solidFill>
                <a:schemeClr val="tx1"/>
              </a:solidFill>
              <a:latin typeface="ＭＳ Ｐゴシック"/>
              <a:ea typeface="ＭＳ Ｐゴシック"/>
            </a:endParaRPr>
          </a:p>
          <a:p>
            <a:pPr lvl="0"/>
            <a:r>
              <a:rPr lang="ja-JP" altLang="en-US" sz="1600" b="1" dirty="0">
                <a:solidFill>
                  <a:schemeClr val="tx1"/>
                </a:solidFill>
                <a:latin typeface="ＭＳ Ｐゴシック"/>
                <a:ea typeface="ＭＳ Ｐゴシック"/>
              </a:rPr>
              <a:t>　</a:t>
            </a:r>
            <a:r>
              <a:rPr lang="ja-JP" altLang="en-US" sz="1600" b="1" dirty="0" smtClean="0">
                <a:solidFill>
                  <a:schemeClr val="tx1"/>
                </a:solidFill>
                <a:latin typeface="ＭＳ Ｐゴシック"/>
                <a:ea typeface="ＭＳ Ｐゴシック"/>
              </a:rPr>
              <a:t>　高まる</a:t>
            </a:r>
            <a:endParaRPr lang="en-US" altLang="ja-JP" sz="1600" b="1" dirty="0">
              <a:solidFill>
                <a:schemeClr val="tx1"/>
              </a:solidFill>
              <a:latin typeface="ＭＳ Ｐゴシック"/>
              <a:ea typeface="ＭＳ Ｐゴシック"/>
            </a:endParaRPr>
          </a:p>
        </p:txBody>
      </p:sp>
      <p:sp>
        <p:nvSpPr>
          <p:cNvPr id="22" name="右矢印 21"/>
          <p:cNvSpPr/>
          <p:nvPr/>
        </p:nvSpPr>
        <p:spPr>
          <a:xfrm>
            <a:off x="368375" y="2515101"/>
            <a:ext cx="288032" cy="200717"/>
          </a:xfrm>
          <a:prstGeom prst="rightArrow">
            <a:avLst/>
          </a:prstGeom>
          <a:solidFill>
            <a:schemeClr val="accent5">
              <a:lumMod val="60000"/>
              <a:lumOff val="4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3" name="直線コネクタ 72"/>
          <p:cNvCxnSpPr>
            <a:endCxn id="78" idx="1"/>
          </p:cNvCxnSpPr>
          <p:nvPr/>
        </p:nvCxnSpPr>
        <p:spPr>
          <a:xfrm>
            <a:off x="5727760" y="6102709"/>
            <a:ext cx="319393" cy="3884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4" name="直線コネクタ 73"/>
          <p:cNvCxnSpPr>
            <a:endCxn id="75" idx="1"/>
          </p:cNvCxnSpPr>
          <p:nvPr/>
        </p:nvCxnSpPr>
        <p:spPr>
          <a:xfrm flipV="1">
            <a:off x="5727760" y="5749568"/>
            <a:ext cx="319393" cy="35314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 name="角丸四角形 74"/>
          <p:cNvSpPr/>
          <p:nvPr/>
        </p:nvSpPr>
        <p:spPr>
          <a:xfrm>
            <a:off x="6047153" y="5639982"/>
            <a:ext cx="1224137" cy="2191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latin typeface="HGP創英角ｺﾞｼｯｸUB" panose="020B0900000000000000" pitchFamily="50" charset="-128"/>
                <a:ea typeface="HGP創英角ｺﾞｼｯｸUB" panose="020B0900000000000000" pitchFamily="50" charset="-128"/>
              </a:rPr>
              <a:t>認知度</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sp>
        <p:nvSpPr>
          <p:cNvPr id="76" name="角丸四角形 75"/>
          <p:cNvSpPr/>
          <p:nvPr/>
        </p:nvSpPr>
        <p:spPr>
          <a:xfrm>
            <a:off x="6047156" y="6132565"/>
            <a:ext cx="1224137" cy="2191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latin typeface="HGP創英角ｺﾞｼｯｸUB" panose="020B0900000000000000" pitchFamily="50" charset="-128"/>
                <a:ea typeface="HGP創英角ｺﾞｼｯｸUB" panose="020B0900000000000000" pitchFamily="50" charset="-128"/>
              </a:rPr>
              <a:t>知覚品質</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sp>
        <p:nvSpPr>
          <p:cNvPr id="77" name="角丸四角形 76"/>
          <p:cNvSpPr/>
          <p:nvPr/>
        </p:nvSpPr>
        <p:spPr>
          <a:xfrm>
            <a:off x="6047153" y="5883537"/>
            <a:ext cx="1224137" cy="2191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latin typeface="HGP創英角ｺﾞｼｯｸUB" panose="020B0900000000000000" pitchFamily="50" charset="-128"/>
                <a:ea typeface="HGP創英角ｺﾞｼｯｸUB" panose="020B0900000000000000" pitchFamily="50" charset="-128"/>
              </a:rPr>
              <a:t>愛着</a:t>
            </a:r>
            <a:r>
              <a:rPr lang="ja-JP" altLang="en-US" sz="1300" dirty="0">
                <a:latin typeface="HGP創英角ｺﾞｼｯｸUB" panose="020B0900000000000000" pitchFamily="50" charset="-128"/>
                <a:ea typeface="HGP創英角ｺﾞｼｯｸUB" panose="020B0900000000000000" pitchFamily="50" charset="-128"/>
              </a:rPr>
              <a:t>度</a:t>
            </a:r>
            <a:endParaRPr kumimoji="1" lang="ja-JP" altLang="en-US" sz="1300" dirty="0">
              <a:latin typeface="HGP創英角ｺﾞｼｯｸUB" panose="020B0900000000000000" pitchFamily="50" charset="-128"/>
              <a:ea typeface="HGP創英角ｺﾞｼｯｸUB" panose="020B0900000000000000" pitchFamily="50" charset="-128"/>
            </a:endParaRPr>
          </a:p>
        </p:txBody>
      </p:sp>
      <p:sp>
        <p:nvSpPr>
          <p:cNvPr id="78" name="角丸四角形 77"/>
          <p:cNvSpPr/>
          <p:nvPr/>
        </p:nvSpPr>
        <p:spPr>
          <a:xfrm>
            <a:off x="6047153" y="6381588"/>
            <a:ext cx="1224137" cy="2191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atin typeface="HGP創英角ｺﾞｼｯｸUB" panose="020B0900000000000000" pitchFamily="50" charset="-128"/>
                <a:ea typeface="HGP創英角ｺﾞｼｯｸUB" panose="020B0900000000000000" pitchFamily="50" charset="-128"/>
              </a:rPr>
              <a:t>ブランド・イメージ</a:t>
            </a:r>
            <a:endParaRPr kumimoji="1" lang="ja-JP" altLang="en-US" sz="1100" dirty="0">
              <a:latin typeface="HGP創英角ｺﾞｼｯｸUB" panose="020B0900000000000000" pitchFamily="50" charset="-128"/>
              <a:ea typeface="HGP創英角ｺﾞｼｯｸUB" panose="020B0900000000000000" pitchFamily="50" charset="-128"/>
            </a:endParaRPr>
          </a:p>
        </p:txBody>
      </p:sp>
      <p:cxnSp>
        <p:nvCxnSpPr>
          <p:cNvPr id="79" name="直線コネクタ 78"/>
          <p:cNvCxnSpPr>
            <a:endCxn id="77" idx="1"/>
          </p:cNvCxnSpPr>
          <p:nvPr/>
        </p:nvCxnSpPr>
        <p:spPr>
          <a:xfrm flipV="1">
            <a:off x="5727760" y="5993123"/>
            <a:ext cx="319393" cy="1095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直線コネクタ 79"/>
          <p:cNvCxnSpPr>
            <a:endCxn id="76" idx="1"/>
          </p:cNvCxnSpPr>
          <p:nvPr/>
        </p:nvCxnSpPr>
        <p:spPr>
          <a:xfrm>
            <a:off x="5727760" y="6102709"/>
            <a:ext cx="319396" cy="13944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1" name="円/楕円 80"/>
          <p:cNvSpPr/>
          <p:nvPr/>
        </p:nvSpPr>
        <p:spPr>
          <a:xfrm>
            <a:off x="4343058" y="5749567"/>
            <a:ext cx="1384702" cy="741607"/>
          </a:xfrm>
          <a:prstGeom prst="ellipse">
            <a:avLst/>
          </a:prstGeom>
          <a:solidFill>
            <a:srgbClr val="D16349"/>
          </a:solidFill>
          <a:ln>
            <a:solidFill>
              <a:srgbClr val="A943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82" name="テキスト ボックス 81"/>
          <p:cNvSpPr txBox="1"/>
          <p:nvPr/>
        </p:nvSpPr>
        <p:spPr>
          <a:xfrm>
            <a:off x="1480332" y="5800924"/>
            <a:ext cx="2755859" cy="692497"/>
          </a:xfrm>
          <a:prstGeom prst="rect">
            <a:avLst/>
          </a:prstGeom>
          <a:noFill/>
          <a:ln w="19050">
            <a:solidFill>
              <a:schemeClr val="tx1"/>
            </a:solidFill>
            <a:prstDash val="sysDash"/>
          </a:ln>
        </p:spPr>
        <p:txBody>
          <a:bodyPr wrap="square" rtlCol="0">
            <a:spAutoFit/>
          </a:bodyPr>
          <a:lstStyle/>
          <a:p>
            <a:r>
              <a:rPr lang="ja-JP" altLang="en-US" sz="1300" b="1" dirty="0">
                <a:latin typeface="+mj-ea"/>
                <a:ea typeface="+mj-ea"/>
              </a:rPr>
              <a:t>この</a:t>
            </a:r>
            <a:r>
              <a:rPr lang="en-US" altLang="ja-JP" sz="1300" b="1" dirty="0">
                <a:latin typeface="+mj-ea"/>
                <a:ea typeface="+mj-ea"/>
              </a:rPr>
              <a:t>4</a:t>
            </a:r>
            <a:r>
              <a:rPr lang="ja-JP" altLang="en-US" sz="1300" b="1" dirty="0" err="1">
                <a:latin typeface="+mj-ea"/>
                <a:ea typeface="+mj-ea"/>
              </a:rPr>
              <a:t>つの</a:t>
            </a:r>
            <a:r>
              <a:rPr lang="ja-JP" altLang="en-US" sz="1300" b="1" dirty="0">
                <a:latin typeface="+mj-ea"/>
                <a:ea typeface="+mj-ea"/>
              </a:rPr>
              <a:t>変数を、</a:t>
            </a:r>
          </a:p>
          <a:p>
            <a:r>
              <a:rPr lang="ja-JP" altLang="en-US" sz="1300" b="1" dirty="0">
                <a:latin typeface="+mj-ea"/>
                <a:ea typeface="+mj-ea"/>
              </a:rPr>
              <a:t>「ブランド力」として</a:t>
            </a:r>
          </a:p>
          <a:p>
            <a:r>
              <a:rPr lang="en-US" altLang="ja-JP" sz="1300" b="1" dirty="0">
                <a:latin typeface="+mj-ea"/>
                <a:ea typeface="+mj-ea"/>
              </a:rPr>
              <a:t>1</a:t>
            </a:r>
            <a:r>
              <a:rPr lang="ja-JP" altLang="en-US" sz="1300" b="1" dirty="0" err="1">
                <a:latin typeface="+mj-ea"/>
                <a:ea typeface="+mj-ea"/>
              </a:rPr>
              <a:t>つの</a:t>
            </a:r>
            <a:r>
              <a:rPr lang="ja-JP" altLang="en-US" sz="1300" b="1" dirty="0">
                <a:latin typeface="+mj-ea"/>
                <a:ea typeface="+mj-ea"/>
              </a:rPr>
              <a:t>概念（潜在変数）にまとめる。</a:t>
            </a:r>
          </a:p>
        </p:txBody>
      </p:sp>
      <p:sp>
        <p:nvSpPr>
          <p:cNvPr id="85" name="正方形/長方形 84"/>
          <p:cNvSpPr/>
          <p:nvPr/>
        </p:nvSpPr>
        <p:spPr>
          <a:xfrm>
            <a:off x="1480332" y="5455106"/>
            <a:ext cx="2462534" cy="338554"/>
          </a:xfrm>
          <a:prstGeom prst="rect">
            <a:avLst/>
          </a:prstGeom>
        </p:spPr>
        <p:txBody>
          <a:bodyPr wrap="none">
            <a:spAutoFit/>
          </a:bodyPr>
          <a:lstStyle/>
          <a:p>
            <a:pPr lvl="0">
              <a:spcBef>
                <a:spcPct val="20000"/>
              </a:spcBef>
              <a:buClr>
                <a:srgbClr val="D16349"/>
              </a:buClr>
              <a:buSzPct val="85000"/>
            </a:pPr>
            <a:r>
              <a:rPr lang="en-US" altLang="ja-JP" sz="1600" b="1" dirty="0">
                <a:solidFill>
                  <a:srgbClr val="97B595"/>
                </a:solidFill>
                <a:latin typeface="ＭＳ Ｐゴシック"/>
                <a:ea typeface="ＭＳ Ｐゴシック"/>
              </a:rPr>
              <a:t>D</a:t>
            </a:r>
            <a:r>
              <a:rPr lang="ja-JP" altLang="en-US" sz="1600" b="1" dirty="0">
                <a:solidFill>
                  <a:srgbClr val="97B595"/>
                </a:solidFill>
                <a:latin typeface="ＭＳ Ｐゴシック"/>
                <a:ea typeface="ＭＳ Ｐゴシック"/>
              </a:rPr>
              <a:t>ａｖｉ</a:t>
            </a:r>
            <a:r>
              <a:rPr lang="en-US" altLang="ja-JP" sz="1600" b="1" dirty="0">
                <a:solidFill>
                  <a:srgbClr val="97B595"/>
                </a:solidFill>
                <a:latin typeface="ＭＳ Ｐゴシック"/>
                <a:ea typeface="ＭＳ Ｐゴシック"/>
              </a:rPr>
              <a:t>d A. </a:t>
            </a:r>
            <a:r>
              <a:rPr lang="en-US" altLang="ja-JP" sz="1600" b="1" dirty="0" err="1">
                <a:solidFill>
                  <a:srgbClr val="97B595"/>
                </a:solidFill>
                <a:latin typeface="ＭＳ Ｐゴシック"/>
                <a:ea typeface="ＭＳ Ｐゴシック"/>
              </a:rPr>
              <a:t>Aaker</a:t>
            </a:r>
            <a:r>
              <a:rPr lang="ja-JP" altLang="en-US" sz="1600" b="1" dirty="0">
                <a:solidFill>
                  <a:srgbClr val="97B595"/>
                </a:solidFill>
                <a:latin typeface="ＭＳ Ｐゴシック"/>
                <a:ea typeface="ＭＳ Ｐゴシック"/>
              </a:rPr>
              <a:t>（</a:t>
            </a:r>
            <a:r>
              <a:rPr lang="en-US" altLang="ja-JP" sz="1600" b="1" dirty="0">
                <a:solidFill>
                  <a:srgbClr val="97B595"/>
                </a:solidFill>
                <a:latin typeface="ＭＳ Ｐゴシック"/>
                <a:ea typeface="ＭＳ Ｐゴシック"/>
              </a:rPr>
              <a:t>1994</a:t>
            </a:r>
            <a:r>
              <a:rPr lang="ja-JP" altLang="en-US" sz="1600" b="1" dirty="0">
                <a:solidFill>
                  <a:srgbClr val="97B595"/>
                </a:solidFill>
                <a:latin typeface="ＭＳ Ｐゴシック"/>
                <a:ea typeface="ＭＳ Ｐゴシック"/>
              </a:rPr>
              <a:t>）より</a:t>
            </a:r>
            <a:endParaRPr lang="en-US" altLang="ja-JP" sz="300" dirty="0">
              <a:solidFill>
                <a:srgbClr val="97B595"/>
              </a:solidFill>
              <a:latin typeface="ＭＳ Ｐゴシック"/>
              <a:ea typeface="ＭＳ Ｐゴシック"/>
            </a:endParaRPr>
          </a:p>
        </p:txBody>
      </p:sp>
    </p:spTree>
    <p:extLst>
      <p:ext uri="{BB962C8B-B14F-4D97-AF65-F5344CB8AC3E}">
        <p14:creationId xmlns:p14="http://schemas.microsoft.com/office/powerpoint/2010/main" val="24918331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endParaRPr kumimoji="1" lang="ja-JP" altLang="en-US" dirty="0"/>
          </a:p>
        </p:txBody>
      </p:sp>
      <p:sp>
        <p:nvSpPr>
          <p:cNvPr id="3" name="日付プレースホルダー 2"/>
          <p:cNvSpPr>
            <a:spLocks noGrp="1"/>
          </p:cNvSpPr>
          <p:nvPr>
            <p:ph type="dt" sz="half" idx="10"/>
          </p:nvPr>
        </p:nvSpPr>
        <p:spPr/>
        <p:txBody>
          <a:bodyPr/>
          <a:lstStyle/>
          <a:p>
            <a:fld id="{8C4B8572-AFAE-4C96-B4B9-4B369B1E05DC}"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44</a:t>
            </a:fld>
            <a:endParaRPr kumimoji="1" lang="ja-JP" altLang="en-US"/>
          </a:p>
        </p:txBody>
      </p:sp>
      <p:sp>
        <p:nvSpPr>
          <p:cNvPr id="6" name="円/楕円 5"/>
          <p:cNvSpPr/>
          <p:nvPr/>
        </p:nvSpPr>
        <p:spPr>
          <a:xfrm>
            <a:off x="4481112" y="3822671"/>
            <a:ext cx="1800200" cy="1080120"/>
          </a:xfrm>
          <a:prstGeom prst="ellipse">
            <a:avLst/>
          </a:prstGeom>
          <a:solidFill>
            <a:srgbClr val="D16349"/>
          </a:solidFill>
          <a:ln>
            <a:solidFill>
              <a:srgbClr val="D163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9" name="円/楕円 8"/>
          <p:cNvSpPr/>
          <p:nvPr/>
        </p:nvSpPr>
        <p:spPr>
          <a:xfrm>
            <a:off x="6577088" y="2429825"/>
            <a:ext cx="1800200" cy="9688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10" name="円/楕円 9"/>
          <p:cNvSpPr/>
          <p:nvPr/>
        </p:nvSpPr>
        <p:spPr>
          <a:xfrm>
            <a:off x="2772000" y="2429825"/>
            <a:ext cx="1800200" cy="9688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コーズ・</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lang="ja-JP" altLang="en-US" sz="1600" dirty="0" smtClean="0">
                <a:latin typeface="HGP創英角ｺﾞｼｯｸUB" panose="020B0900000000000000" pitchFamily="50" charset="-128"/>
                <a:ea typeface="HGP創英角ｺﾞｼｯｸUB" panose="020B0900000000000000" pitchFamily="50" charset="-128"/>
              </a:rPr>
              <a:t>適合度</a:t>
            </a:r>
            <a:endParaRPr kumimoji="1" lang="en-US" altLang="ja-JP" sz="1600" dirty="0" smtClean="0">
              <a:latin typeface="HGP創英角ｺﾞｼｯｸUB" panose="020B0900000000000000" pitchFamily="50" charset="-128"/>
              <a:ea typeface="HGP創英角ｺﾞｼｯｸUB" panose="020B0900000000000000" pitchFamily="50" charset="-128"/>
            </a:endParaRPr>
          </a:p>
        </p:txBody>
      </p:sp>
      <p:sp>
        <p:nvSpPr>
          <p:cNvPr id="12" name="円/楕円 11"/>
          <p:cNvSpPr/>
          <p:nvPr/>
        </p:nvSpPr>
        <p:spPr>
          <a:xfrm>
            <a:off x="2491164" y="3898711"/>
            <a:ext cx="1440160" cy="855712"/>
          </a:xfrm>
          <a:prstGeom prst="ellipse">
            <a:avLst/>
          </a:prstGeom>
          <a:solidFill>
            <a:srgbClr val="D16349"/>
          </a:solidFill>
          <a:ln>
            <a:solidFill>
              <a:srgbClr val="D163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範囲</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13" name="円/楕円 12"/>
          <p:cNvSpPr/>
          <p:nvPr/>
        </p:nvSpPr>
        <p:spPr>
          <a:xfrm>
            <a:off x="6837144" y="3939921"/>
            <a:ext cx="1571848" cy="855712"/>
          </a:xfrm>
          <a:prstGeom prst="ellipse">
            <a:avLst/>
          </a:prstGeom>
          <a:solidFill>
            <a:srgbClr val="D16349"/>
          </a:solidFill>
          <a:ln>
            <a:solidFill>
              <a:srgbClr val="D163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14" name="角丸四角形 13"/>
          <p:cNvSpPr/>
          <p:nvPr/>
        </p:nvSpPr>
        <p:spPr>
          <a:xfrm>
            <a:off x="2984068" y="2024720"/>
            <a:ext cx="1376064"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1" name="角丸四角形 30"/>
          <p:cNvSpPr/>
          <p:nvPr/>
        </p:nvSpPr>
        <p:spPr>
          <a:xfrm>
            <a:off x="7099881" y="484781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認知度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2" name="角丸四角形 31"/>
          <p:cNvSpPr/>
          <p:nvPr/>
        </p:nvSpPr>
        <p:spPr>
          <a:xfrm>
            <a:off x="7099879" y="5456067"/>
            <a:ext cx="1224137"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知覚品質</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3" name="角丸四角形 32"/>
          <p:cNvSpPr/>
          <p:nvPr/>
        </p:nvSpPr>
        <p:spPr>
          <a:xfrm>
            <a:off x="7099878" y="5155924"/>
            <a:ext cx="1224137"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愛着</a:t>
            </a:r>
            <a:r>
              <a:rPr lang="ja-JP" altLang="en-US" sz="1600" dirty="0">
                <a:latin typeface="HGP創英角ｺﾞｼｯｸUB" panose="020B0900000000000000" pitchFamily="50" charset="-128"/>
                <a:ea typeface="HGP創英角ｺﾞｼｯｸUB" panose="020B0900000000000000" pitchFamily="50" charset="-128"/>
              </a:rPr>
              <a:t>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4" name="角丸四角形 33"/>
          <p:cNvSpPr/>
          <p:nvPr/>
        </p:nvSpPr>
        <p:spPr>
          <a:xfrm>
            <a:off x="4858672" y="5578938"/>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有意義</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38" name="直線矢印コネクタ 37"/>
          <p:cNvCxnSpPr/>
          <p:nvPr/>
        </p:nvCxnSpPr>
        <p:spPr>
          <a:xfrm>
            <a:off x="4717208" y="2916251"/>
            <a:ext cx="1728192"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4245016" y="3456311"/>
            <a:ext cx="472192" cy="478564"/>
          </a:xfrm>
          <a:prstGeom prst="straightConnector1">
            <a:avLst/>
          </a:prstGeom>
          <a:ln w="5715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flipV="1">
            <a:off x="6276728" y="3398693"/>
            <a:ext cx="528712" cy="576059"/>
          </a:xfrm>
          <a:prstGeom prst="straightConnector1">
            <a:avLst/>
          </a:prstGeom>
          <a:ln w="5715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V="1">
            <a:off x="7504200" y="3456311"/>
            <a:ext cx="0" cy="460482"/>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flipH="1">
            <a:off x="6317408" y="4384893"/>
            <a:ext cx="488032" cy="2692"/>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a:stCxn id="52" idx="1"/>
          </p:cNvCxnSpPr>
          <p:nvPr/>
        </p:nvCxnSpPr>
        <p:spPr>
          <a:xfrm>
            <a:off x="3985220" y="4346707"/>
            <a:ext cx="495892" cy="0"/>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sp>
        <p:nvSpPr>
          <p:cNvPr id="69" name="角丸四角形 68"/>
          <p:cNvSpPr/>
          <p:nvPr/>
        </p:nvSpPr>
        <p:spPr>
          <a:xfrm>
            <a:off x="603646" y="3398693"/>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latin typeface="HGP創英角ｺﾞｼｯｸUB" panose="020B0900000000000000" pitchFamily="50" charset="-128"/>
                <a:ea typeface="HGP創英角ｺﾞｼｯｸUB" panose="020B0900000000000000" pitchFamily="50" charset="-128"/>
              </a:rPr>
              <a:t>CRM</a:t>
            </a:r>
            <a:r>
              <a:rPr kumimoji="1" lang="ja-JP" altLang="en-US" sz="1400" dirty="0" smtClean="0">
                <a:latin typeface="HGP創英角ｺﾞｼｯｸUB" panose="020B0900000000000000" pitchFamily="50" charset="-128"/>
                <a:ea typeface="HGP創英角ｺﾞｼｯｸUB" panose="020B0900000000000000" pitchFamily="50" charset="-128"/>
              </a:rPr>
              <a:t>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認知度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0" name="角丸四角形 69"/>
          <p:cNvSpPr/>
          <p:nvPr/>
        </p:nvSpPr>
        <p:spPr>
          <a:xfrm>
            <a:off x="602288" y="3906329"/>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3" name="角丸四角形 72"/>
          <p:cNvSpPr/>
          <p:nvPr/>
        </p:nvSpPr>
        <p:spPr>
          <a:xfrm>
            <a:off x="2605675" y="611589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実施期間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4" name="角丸四角形 73"/>
          <p:cNvSpPr/>
          <p:nvPr/>
        </p:nvSpPr>
        <p:spPr>
          <a:xfrm>
            <a:off x="4858672" y="5264850"/>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好ましい</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5" name="角丸四角形 74"/>
          <p:cNvSpPr/>
          <p:nvPr/>
        </p:nvSpPr>
        <p:spPr>
          <a:xfrm>
            <a:off x="4858672" y="494679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満足</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6" name="角丸四角形 75"/>
          <p:cNvSpPr/>
          <p:nvPr/>
        </p:nvSpPr>
        <p:spPr>
          <a:xfrm>
            <a:off x="6888722" y="1432443"/>
            <a:ext cx="1230957"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満足</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7" name="角丸四角形 76"/>
          <p:cNvSpPr/>
          <p:nvPr/>
        </p:nvSpPr>
        <p:spPr>
          <a:xfrm>
            <a:off x="6888722" y="1752294"/>
            <a:ext cx="1230958"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好ましい</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8" name="角丸四角形 77"/>
          <p:cNvSpPr/>
          <p:nvPr/>
        </p:nvSpPr>
        <p:spPr>
          <a:xfrm>
            <a:off x="6888721" y="2076411"/>
            <a:ext cx="1230958"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有意義</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5" name="角丸四角形 34"/>
          <p:cNvSpPr/>
          <p:nvPr/>
        </p:nvSpPr>
        <p:spPr>
          <a:xfrm>
            <a:off x="7099880" y="5765640"/>
            <a:ext cx="1224137"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smtClean="0">
                <a:latin typeface="HGP創英角ｺﾞｼｯｸUB" panose="020B0900000000000000" pitchFamily="50" charset="-128"/>
                <a:ea typeface="HGP創英角ｺﾞｼｯｸUB" panose="020B0900000000000000" pitchFamily="50" charset="-128"/>
              </a:rPr>
              <a:t>ブランド・イメージ</a:t>
            </a:r>
            <a:endParaRPr kumimoji="1" lang="ja-JP" altLang="en-US" sz="1100" dirty="0">
              <a:latin typeface="HGP創英角ｺﾞｼｯｸUB" panose="020B0900000000000000" pitchFamily="50" charset="-128"/>
              <a:ea typeface="HGP創英角ｺﾞｼｯｸUB" panose="020B0900000000000000" pitchFamily="50" charset="-128"/>
            </a:endParaRPr>
          </a:p>
        </p:txBody>
      </p:sp>
      <p:sp>
        <p:nvSpPr>
          <p:cNvPr id="36" name="円/楕円 35"/>
          <p:cNvSpPr/>
          <p:nvPr/>
        </p:nvSpPr>
        <p:spPr>
          <a:xfrm>
            <a:off x="449966" y="2429825"/>
            <a:ext cx="1497616" cy="92393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latin typeface="HGP創英角ｺﾞｼｯｸUB" panose="020B0900000000000000" pitchFamily="50" charset="-128"/>
                <a:ea typeface="HGP創英角ｺﾞｼｯｸUB" panose="020B0900000000000000" pitchFamily="50" charset="-128"/>
              </a:rPr>
              <a:t>CRM</a:t>
            </a:r>
            <a:r>
              <a:rPr kumimoji="1" lang="ja-JP" altLang="en-US" sz="1400" dirty="0" smtClean="0">
                <a:latin typeface="HGP創英角ｺﾞｼｯｸUB" panose="020B0900000000000000" pitchFamily="50" charset="-128"/>
                <a:ea typeface="HGP創英角ｺﾞｼｯｸUB" panose="020B0900000000000000" pitchFamily="50" charset="-128"/>
              </a:rPr>
              <a:t>に</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関する関心</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37" name="直線矢印コネクタ 36"/>
          <p:cNvCxnSpPr/>
          <p:nvPr/>
        </p:nvCxnSpPr>
        <p:spPr>
          <a:xfrm>
            <a:off x="2051720" y="2901691"/>
            <a:ext cx="632455" cy="0"/>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39" name="角丸四角形 38"/>
          <p:cNvSpPr/>
          <p:nvPr/>
        </p:nvSpPr>
        <p:spPr>
          <a:xfrm>
            <a:off x="2605675" y="5806321"/>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40" name="直線矢印コネクタ 39"/>
          <p:cNvCxnSpPr/>
          <p:nvPr/>
        </p:nvCxnSpPr>
        <p:spPr>
          <a:xfrm flipV="1">
            <a:off x="3937823" y="4638929"/>
            <a:ext cx="608381" cy="505209"/>
          </a:xfrm>
          <a:prstGeom prst="straightConnector1">
            <a:avLst/>
          </a:prstGeom>
          <a:ln w="38100">
            <a:solidFill>
              <a:srgbClr val="D16349"/>
            </a:solidFill>
            <a:tailEnd type="arrow"/>
          </a:ln>
        </p:spPr>
        <p:style>
          <a:lnRef idx="1">
            <a:schemeClr val="accent1"/>
          </a:lnRef>
          <a:fillRef idx="0">
            <a:schemeClr val="accent1"/>
          </a:fillRef>
          <a:effectRef idx="0">
            <a:schemeClr val="accent1"/>
          </a:effectRef>
          <a:fontRef idx="minor">
            <a:schemeClr val="tx1"/>
          </a:fontRef>
        </p:style>
      </p:cxnSp>
      <p:sp>
        <p:nvSpPr>
          <p:cNvPr id="42" name="円/楕円 41"/>
          <p:cNvSpPr/>
          <p:nvPr/>
        </p:nvSpPr>
        <p:spPr>
          <a:xfrm>
            <a:off x="2497663" y="4889996"/>
            <a:ext cx="1440160" cy="855712"/>
          </a:xfrm>
          <a:prstGeom prst="ellipse">
            <a:avLst/>
          </a:prstGeom>
          <a:solidFill>
            <a:srgbClr val="D1634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期間</a:t>
            </a:r>
            <a:endParaRPr lang="ja-JP" altLang="en-US" sz="1600" dirty="0">
              <a:latin typeface="HGP創英角ｺﾞｼｯｸUB" panose="020B0900000000000000" pitchFamily="50" charset="-128"/>
              <a:ea typeface="HGP創英角ｺﾞｼｯｸUB" panose="020B0900000000000000" pitchFamily="50" charset="-128"/>
            </a:endParaRPr>
          </a:p>
        </p:txBody>
      </p:sp>
      <p:sp>
        <p:nvSpPr>
          <p:cNvPr id="17" name="加算記号 16"/>
          <p:cNvSpPr/>
          <p:nvPr/>
        </p:nvSpPr>
        <p:spPr>
          <a:xfrm>
            <a:off x="5533535" y="2552613"/>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加算記号 45"/>
          <p:cNvSpPr/>
          <p:nvPr/>
        </p:nvSpPr>
        <p:spPr>
          <a:xfrm>
            <a:off x="2095603" y="2429825"/>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加算記号 46"/>
          <p:cNvSpPr/>
          <p:nvPr/>
        </p:nvSpPr>
        <p:spPr>
          <a:xfrm>
            <a:off x="4419192" y="3247132"/>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加算記号 47"/>
          <p:cNvSpPr/>
          <p:nvPr/>
        </p:nvSpPr>
        <p:spPr>
          <a:xfrm>
            <a:off x="4182666" y="4919635"/>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加算記号 48"/>
          <p:cNvSpPr/>
          <p:nvPr/>
        </p:nvSpPr>
        <p:spPr>
          <a:xfrm>
            <a:off x="6056096" y="3471280"/>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減算記号 17"/>
          <p:cNvSpPr/>
          <p:nvPr/>
        </p:nvSpPr>
        <p:spPr>
          <a:xfrm>
            <a:off x="4070596" y="4066018"/>
            <a:ext cx="289536" cy="192046"/>
          </a:xfrm>
          <a:prstGeom prst="mathMinu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297009" y="2725891"/>
            <a:ext cx="415498" cy="369332"/>
          </a:xfrm>
          <a:prstGeom prst="rect">
            <a:avLst/>
          </a:prstGeom>
          <a:noFill/>
        </p:spPr>
        <p:txBody>
          <a:bodyPr wrap="none" rtlCol="0">
            <a:spAutoFit/>
          </a:bodyPr>
          <a:lstStyle/>
          <a:p>
            <a:r>
              <a:rPr kumimoji="1" lang="ja-JP" altLang="en-US" dirty="0" smtClean="0">
                <a:solidFill>
                  <a:schemeClr val="bg1"/>
                </a:solidFill>
              </a:rPr>
              <a:t>❶</a:t>
            </a:r>
            <a:endParaRPr kumimoji="1" lang="ja-JP" altLang="en-US" dirty="0">
              <a:solidFill>
                <a:schemeClr val="bg1"/>
              </a:solidFill>
            </a:endParaRPr>
          </a:p>
        </p:txBody>
      </p:sp>
      <p:sp>
        <p:nvSpPr>
          <p:cNvPr id="45" name="テキスト ボックス 44"/>
          <p:cNvSpPr txBox="1"/>
          <p:nvPr/>
        </p:nvSpPr>
        <p:spPr>
          <a:xfrm>
            <a:off x="4182666" y="3417614"/>
            <a:ext cx="415498" cy="369332"/>
          </a:xfrm>
          <a:prstGeom prst="rect">
            <a:avLst/>
          </a:prstGeom>
          <a:noFill/>
        </p:spPr>
        <p:txBody>
          <a:bodyPr wrap="none" rtlCol="0">
            <a:spAutoFit/>
          </a:bodyPr>
          <a:lstStyle/>
          <a:p>
            <a:r>
              <a:rPr kumimoji="1" lang="ja-JP" altLang="en-US" smtClean="0">
                <a:solidFill>
                  <a:schemeClr val="bg1"/>
                </a:solidFill>
              </a:rPr>
              <a:t>❷</a:t>
            </a:r>
            <a:endParaRPr kumimoji="1" lang="ja-JP" altLang="en-US" dirty="0">
              <a:solidFill>
                <a:schemeClr val="bg1"/>
              </a:solidFill>
            </a:endParaRPr>
          </a:p>
        </p:txBody>
      </p:sp>
      <p:sp>
        <p:nvSpPr>
          <p:cNvPr id="50" name="テキスト ボックス 49"/>
          <p:cNvSpPr txBox="1"/>
          <p:nvPr/>
        </p:nvSpPr>
        <p:spPr>
          <a:xfrm>
            <a:off x="6276728" y="3526688"/>
            <a:ext cx="415498" cy="369332"/>
          </a:xfrm>
          <a:prstGeom prst="rect">
            <a:avLst/>
          </a:prstGeom>
          <a:noFill/>
        </p:spPr>
        <p:txBody>
          <a:bodyPr wrap="none" rtlCol="0">
            <a:spAutoFit/>
          </a:bodyPr>
          <a:lstStyle/>
          <a:p>
            <a:r>
              <a:rPr kumimoji="1" lang="ja-JP" altLang="en-US" dirty="0" smtClean="0">
                <a:solidFill>
                  <a:schemeClr val="bg1"/>
                </a:solidFill>
              </a:rPr>
              <a:t>❸</a:t>
            </a:r>
            <a:endParaRPr kumimoji="1" lang="ja-JP" altLang="en-US" dirty="0">
              <a:solidFill>
                <a:schemeClr val="bg1"/>
              </a:solidFill>
            </a:endParaRPr>
          </a:p>
        </p:txBody>
      </p:sp>
      <p:sp>
        <p:nvSpPr>
          <p:cNvPr id="51" name="テキスト ボックス 50"/>
          <p:cNvSpPr txBox="1"/>
          <p:nvPr/>
        </p:nvSpPr>
        <p:spPr>
          <a:xfrm>
            <a:off x="2059684" y="2717025"/>
            <a:ext cx="415498" cy="369332"/>
          </a:xfrm>
          <a:prstGeom prst="rect">
            <a:avLst/>
          </a:prstGeom>
          <a:noFill/>
        </p:spPr>
        <p:txBody>
          <a:bodyPr wrap="none" rtlCol="0">
            <a:spAutoFit/>
          </a:bodyPr>
          <a:lstStyle/>
          <a:p>
            <a:r>
              <a:rPr kumimoji="1" lang="ja-JP" altLang="en-US" smtClean="0">
                <a:solidFill>
                  <a:schemeClr val="bg1"/>
                </a:solidFill>
              </a:rPr>
              <a:t>❹</a:t>
            </a:r>
            <a:endParaRPr kumimoji="1" lang="ja-JP" altLang="en-US" dirty="0">
              <a:solidFill>
                <a:schemeClr val="bg1"/>
              </a:solidFill>
            </a:endParaRPr>
          </a:p>
        </p:txBody>
      </p:sp>
      <p:sp>
        <p:nvSpPr>
          <p:cNvPr id="52" name="テキスト ボックス 51"/>
          <p:cNvSpPr txBox="1"/>
          <p:nvPr/>
        </p:nvSpPr>
        <p:spPr>
          <a:xfrm>
            <a:off x="3985220" y="4162041"/>
            <a:ext cx="415498" cy="369332"/>
          </a:xfrm>
          <a:prstGeom prst="rect">
            <a:avLst/>
          </a:prstGeom>
          <a:noFill/>
        </p:spPr>
        <p:txBody>
          <a:bodyPr wrap="none" rtlCol="0">
            <a:spAutoFit/>
          </a:bodyPr>
          <a:lstStyle/>
          <a:p>
            <a:r>
              <a:rPr kumimoji="1" lang="ja-JP" altLang="en-US" dirty="0" smtClean="0">
                <a:solidFill>
                  <a:schemeClr val="bg1"/>
                </a:solidFill>
              </a:rPr>
              <a:t>❺</a:t>
            </a:r>
            <a:endParaRPr kumimoji="1" lang="ja-JP" altLang="en-US" dirty="0">
              <a:solidFill>
                <a:schemeClr val="bg1"/>
              </a:solidFill>
            </a:endParaRPr>
          </a:p>
        </p:txBody>
      </p:sp>
      <p:sp>
        <p:nvSpPr>
          <p:cNvPr id="53" name="テキスト ボックス 52"/>
          <p:cNvSpPr txBox="1"/>
          <p:nvPr/>
        </p:nvSpPr>
        <p:spPr>
          <a:xfrm>
            <a:off x="3985220" y="4718125"/>
            <a:ext cx="415498" cy="369332"/>
          </a:xfrm>
          <a:prstGeom prst="rect">
            <a:avLst/>
          </a:prstGeom>
          <a:noFill/>
        </p:spPr>
        <p:txBody>
          <a:bodyPr wrap="none" rtlCol="0">
            <a:spAutoFit/>
          </a:bodyPr>
          <a:lstStyle/>
          <a:p>
            <a:r>
              <a:rPr kumimoji="1" lang="ja-JP" altLang="en-US" smtClean="0">
                <a:solidFill>
                  <a:schemeClr val="bg1"/>
                </a:solidFill>
              </a:rPr>
              <a:t>❻</a:t>
            </a:r>
            <a:endParaRPr kumimoji="1" lang="ja-JP" altLang="en-US" dirty="0">
              <a:solidFill>
                <a:schemeClr val="bg1"/>
              </a:solidFill>
            </a:endParaRPr>
          </a:p>
        </p:txBody>
      </p:sp>
      <p:sp>
        <p:nvSpPr>
          <p:cNvPr id="55" name="テキスト ボックス 54"/>
          <p:cNvSpPr txBox="1"/>
          <p:nvPr/>
        </p:nvSpPr>
        <p:spPr>
          <a:xfrm>
            <a:off x="7296451" y="3556671"/>
            <a:ext cx="415498" cy="369332"/>
          </a:xfrm>
          <a:prstGeom prst="rect">
            <a:avLst/>
          </a:prstGeom>
          <a:noFill/>
        </p:spPr>
        <p:txBody>
          <a:bodyPr wrap="none" rtlCol="0">
            <a:spAutoFit/>
          </a:bodyPr>
          <a:lstStyle/>
          <a:p>
            <a:r>
              <a:rPr kumimoji="1" lang="ja-JP" altLang="en-US" dirty="0" smtClean="0">
                <a:solidFill>
                  <a:schemeClr val="bg1"/>
                </a:solidFill>
              </a:rPr>
              <a:t>❼</a:t>
            </a:r>
            <a:endParaRPr kumimoji="1" lang="ja-JP" altLang="en-US" dirty="0">
              <a:solidFill>
                <a:schemeClr val="bg1"/>
              </a:solidFill>
            </a:endParaRPr>
          </a:p>
        </p:txBody>
      </p:sp>
      <p:sp>
        <p:nvSpPr>
          <p:cNvPr id="57" name="テキスト ボックス 56"/>
          <p:cNvSpPr txBox="1"/>
          <p:nvPr/>
        </p:nvSpPr>
        <p:spPr>
          <a:xfrm>
            <a:off x="6429241" y="4202919"/>
            <a:ext cx="390869" cy="369332"/>
          </a:xfrm>
          <a:prstGeom prst="rect">
            <a:avLst/>
          </a:prstGeom>
          <a:noFill/>
        </p:spPr>
        <p:txBody>
          <a:bodyPr wrap="square" rtlCol="0">
            <a:spAutoFit/>
          </a:bodyPr>
          <a:lstStyle/>
          <a:p>
            <a:r>
              <a:rPr kumimoji="1" lang="ja-JP" altLang="en-US" dirty="0" smtClean="0">
                <a:solidFill>
                  <a:schemeClr val="bg1"/>
                </a:solidFill>
              </a:rPr>
              <a:t>❽</a:t>
            </a:r>
            <a:endParaRPr kumimoji="1" lang="ja-JP" altLang="en-US" dirty="0">
              <a:solidFill>
                <a:schemeClr val="bg1"/>
              </a:solidFill>
            </a:endParaRPr>
          </a:p>
        </p:txBody>
      </p:sp>
      <p:sp>
        <p:nvSpPr>
          <p:cNvPr id="59" name="加算記号 58"/>
          <p:cNvSpPr/>
          <p:nvPr/>
        </p:nvSpPr>
        <p:spPr>
          <a:xfrm>
            <a:off x="6429241" y="4493009"/>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加算記号 59"/>
          <p:cNvSpPr/>
          <p:nvPr/>
        </p:nvSpPr>
        <p:spPr>
          <a:xfrm>
            <a:off x="7609403" y="3558849"/>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ボックス 61"/>
          <p:cNvSpPr txBox="1"/>
          <p:nvPr/>
        </p:nvSpPr>
        <p:spPr>
          <a:xfrm>
            <a:off x="268929" y="1442017"/>
            <a:ext cx="2503071" cy="353943"/>
          </a:xfrm>
          <a:prstGeom prst="rect">
            <a:avLst/>
          </a:prstGeom>
          <a:noFill/>
        </p:spPr>
        <p:txBody>
          <a:bodyPr wrap="square" rtlCol="0">
            <a:spAutoFit/>
          </a:bodyPr>
          <a:lstStyle/>
          <a:p>
            <a:r>
              <a:rPr kumimoji="1" lang="ja-JP" altLang="en-US" sz="1700" dirty="0" smtClean="0">
                <a:latin typeface="+mj-ea"/>
                <a:ea typeface="+mj-ea"/>
              </a:rPr>
              <a:t>以下のモデルが成り立つ</a:t>
            </a:r>
            <a:endParaRPr kumimoji="1" lang="ja-JP" altLang="en-US" sz="1700" dirty="0">
              <a:latin typeface="+mj-ea"/>
              <a:ea typeface="+mj-ea"/>
            </a:endParaRPr>
          </a:p>
        </p:txBody>
      </p:sp>
    </p:spTree>
    <p:extLst>
      <p:ext uri="{BB962C8B-B14F-4D97-AF65-F5344CB8AC3E}">
        <p14:creationId xmlns:p14="http://schemas.microsoft.com/office/powerpoint/2010/main" val="3806877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ＭＳ Ｐゴシック"/>
              </a:rPr>
              <a:t>補助研究</a:t>
            </a:r>
            <a:endParaRPr kumimoji="1" lang="ja-JP" altLang="en-US" dirty="0">
              <a:latin typeface="ＭＳ Ｐゴシック"/>
            </a:endParaRPr>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45</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4082092223"/>
              </p:ext>
            </p:extLst>
          </p:nvPr>
        </p:nvGraphicFramePr>
        <p:xfrm>
          <a:off x="323528" y="1772817"/>
          <a:ext cx="6840760" cy="3330844"/>
        </p:xfrm>
        <a:graphic>
          <a:graphicData uri="http://schemas.openxmlformats.org/drawingml/2006/table">
            <a:tbl>
              <a:tblPr firstRow="1" bandRow="1">
                <a:tableStyleId>{69012ECD-51FC-41F1-AA8D-1B2483CD663E}</a:tableStyleId>
              </a:tblPr>
              <a:tblGrid>
                <a:gridCol w="4050450">
                  <a:extLst>
                    <a:ext uri="{9D8B030D-6E8A-4147-A177-3AD203B41FA5}">
                      <a16:colId xmlns:a16="http://schemas.microsoft.com/office/drawing/2014/main" xmlns="" val="20000"/>
                    </a:ext>
                  </a:extLst>
                </a:gridCol>
                <a:gridCol w="2790310">
                  <a:extLst>
                    <a:ext uri="{9D8B030D-6E8A-4147-A177-3AD203B41FA5}">
                      <a16:colId xmlns:a16="http://schemas.microsoft.com/office/drawing/2014/main" xmlns="" val="20001"/>
                    </a:ext>
                  </a:extLst>
                </a:gridCol>
              </a:tblGrid>
              <a:tr h="642083">
                <a:tc>
                  <a:txBody>
                    <a:bodyPr/>
                    <a:lstStyle/>
                    <a:p>
                      <a:pPr algn="ctr"/>
                      <a:r>
                        <a:rPr kumimoji="1" lang="ja-JP" altLang="en-US" sz="2400" u="none" strike="noStrike" kern="1200" cap="none" spc="0" normalizeH="0" baseline="0" noProof="0" dirty="0" smtClean="0">
                          <a:ln>
                            <a:noFill/>
                          </a:ln>
                          <a:effectLst/>
                          <a:uLnTx/>
                          <a:uFillTx/>
                          <a:latin typeface="+mj-ea"/>
                          <a:ea typeface="+mj-ea"/>
                        </a:rPr>
                        <a:t>研究</a:t>
                      </a:r>
                      <a:endParaRPr kumimoji="1" lang="en-US" altLang="ja-JP" sz="2400" b="0" i="0" u="none" strike="noStrike" kern="1200" cap="none" spc="0" normalizeH="0" baseline="0" noProof="0" dirty="0" smtClean="0">
                        <a:ln>
                          <a:noFill/>
                        </a:ln>
                        <a:solidFill>
                          <a:prstClr val="black"/>
                        </a:solidFill>
                        <a:effectLst/>
                        <a:uLnTx/>
                        <a:uFillTx/>
                        <a:latin typeface="+mj-ea"/>
                        <a:ea typeface="+mj-ea"/>
                        <a:cs typeface="+mn-cs"/>
                      </a:endParaRPr>
                    </a:p>
                  </a:txBody>
                  <a:tcPr anchor="ctr">
                    <a:lnR w="12700" cap="flat" cmpd="sng" algn="ctr">
                      <a:solidFill>
                        <a:schemeClr val="bg1"/>
                      </a:solidFill>
                      <a:prstDash val="solid"/>
                      <a:round/>
                      <a:headEnd type="none" w="med" len="med"/>
                      <a:tailEnd type="none" w="med" len="med"/>
                    </a:lnR>
                  </a:tcPr>
                </a:tc>
                <a:tc>
                  <a:txBody>
                    <a:bodyPr/>
                    <a:lstStyle/>
                    <a:p>
                      <a:pPr algn="ctr"/>
                      <a:r>
                        <a:rPr kumimoji="1" lang="ja-JP" altLang="en-US" sz="2400" dirty="0" smtClean="0">
                          <a:latin typeface="+mj-ea"/>
                          <a:ea typeface="+mj-ea"/>
                        </a:rPr>
                        <a:t>研究対象商品</a:t>
                      </a:r>
                      <a:endParaRPr kumimoji="1" lang="en-US" altLang="ja-JP" sz="2400" dirty="0" smtClean="0">
                        <a:latin typeface="+mj-ea"/>
                        <a:ea typeface="+mj-ea"/>
                      </a:endParaRPr>
                    </a:p>
                  </a:txBody>
                  <a:tcPr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xmlns="" val="10000"/>
                  </a:ext>
                </a:extLst>
              </a:tr>
              <a:tr h="815354">
                <a:tc>
                  <a:txBody>
                    <a:bodyPr/>
                    <a:lstStyle/>
                    <a:p>
                      <a:pPr algn="ctr"/>
                      <a:r>
                        <a:rPr kumimoji="1" lang="ja-JP" altLang="en-US" sz="2400" dirty="0" smtClean="0">
                          <a:latin typeface="+mj-ea"/>
                          <a:ea typeface="+mj-ea"/>
                        </a:rPr>
                        <a:t>事前研究</a:t>
                      </a:r>
                      <a:endParaRPr kumimoji="1" lang="ja-JP" altLang="en-US" sz="2400" dirty="0">
                        <a:latin typeface="+mj-ea"/>
                        <a:ea typeface="+mj-ea"/>
                      </a:endParaRPr>
                    </a:p>
                  </a:txBody>
                  <a:tcPr anchor="ctr">
                    <a:lnR w="12700" cap="flat" cmpd="sng" algn="ctr">
                      <a:solidFill>
                        <a:schemeClr val="accent1"/>
                      </a:solidFill>
                      <a:prstDash val="solid"/>
                      <a:round/>
                      <a:headEnd type="none" w="med" len="med"/>
                      <a:tailEnd type="none" w="med" len="med"/>
                    </a:lnR>
                    <a:solidFill>
                      <a:srgbClr val="FFFFFF">
                        <a:alpha val="30196"/>
                      </a:srgbClr>
                    </a:solidFill>
                  </a:tcPr>
                </a:tc>
                <a:tc>
                  <a:txBody>
                    <a:bodyPr/>
                    <a:lstStyle/>
                    <a:p>
                      <a:pPr algn="ctr"/>
                      <a:r>
                        <a:rPr kumimoji="1" lang="ja-JP" altLang="en-US" sz="2400" dirty="0" smtClean="0">
                          <a:latin typeface="+mj-ea"/>
                          <a:ea typeface="+mj-ea"/>
                        </a:rPr>
                        <a:t>茶系飲料、チョコレート、家具など</a:t>
                      </a:r>
                      <a:endParaRPr kumimoji="1" lang="ja-JP" altLang="en-US" sz="2400" dirty="0">
                        <a:latin typeface="+mj-ea"/>
                        <a:ea typeface="+mj-ea"/>
                      </a:endParaRPr>
                    </a:p>
                  </a:txBody>
                  <a:tcPr anchor="ctr">
                    <a:lnL w="12700" cap="flat" cmpd="sng" algn="ctr">
                      <a:solidFill>
                        <a:schemeClr val="accent1"/>
                      </a:solidFill>
                      <a:prstDash val="solid"/>
                      <a:round/>
                      <a:headEnd type="none" w="med" len="med"/>
                      <a:tailEnd type="none" w="med" len="med"/>
                    </a:lnL>
                    <a:solidFill>
                      <a:srgbClr val="FFFFFF">
                        <a:alpha val="30196"/>
                      </a:srgbClr>
                    </a:solidFill>
                  </a:tcPr>
                </a:tc>
                <a:extLst>
                  <a:ext uri="{0D108BD9-81ED-4DB2-BD59-A6C34878D82A}">
                    <a16:rowId xmlns:a16="http://schemas.microsoft.com/office/drawing/2014/main" xmlns="" val="10001"/>
                  </a:ext>
                </a:extLst>
              </a:tr>
              <a:tr h="885241">
                <a:tc>
                  <a:txBody>
                    <a:bodyPr/>
                    <a:lstStyle/>
                    <a:p>
                      <a:pPr algn="ctr"/>
                      <a:r>
                        <a:rPr kumimoji="1" lang="ja-JP" altLang="en-US" sz="2400" u="none" strike="noStrike" kern="1200" cap="none" spc="0" normalizeH="0" baseline="0" noProof="0" dirty="0" smtClean="0">
                          <a:ln>
                            <a:noFill/>
                          </a:ln>
                          <a:effectLst/>
                          <a:uLnTx/>
                          <a:uFillTx/>
                          <a:latin typeface="+mj-ea"/>
                          <a:ea typeface="+mj-ea"/>
                        </a:rPr>
                        <a:t>前述の先行研究</a:t>
                      </a:r>
                      <a:r>
                        <a:rPr kumimoji="1" lang="en-US" altLang="ja-JP" sz="2400" u="none" strike="noStrike" kern="1200" cap="none" spc="0" normalizeH="0" baseline="0" noProof="0" dirty="0" smtClean="0">
                          <a:ln>
                            <a:noFill/>
                          </a:ln>
                          <a:effectLst/>
                          <a:uLnTx/>
                          <a:uFillTx/>
                          <a:latin typeface="+mj-ea"/>
                          <a:ea typeface="+mj-ea"/>
                        </a:rPr>
                        <a:t>(</a:t>
                      </a:r>
                      <a:r>
                        <a:rPr kumimoji="1" lang="ja-JP" altLang="en-US" sz="2400" u="none" strike="noStrike" kern="1200" cap="none" spc="0" normalizeH="0" baseline="0" noProof="0" dirty="0" smtClean="0">
                          <a:ln>
                            <a:noFill/>
                          </a:ln>
                          <a:effectLst/>
                          <a:uLnTx/>
                          <a:uFillTx/>
                          <a:latin typeface="+mj-ea"/>
                          <a:ea typeface="+mj-ea"/>
                        </a:rPr>
                        <a:t>１</a:t>
                      </a:r>
                      <a:r>
                        <a:rPr kumimoji="1" lang="en-US" altLang="ja-JP" sz="2400" u="none" strike="noStrike" kern="1200" cap="none" spc="0" normalizeH="0" baseline="0" noProof="0" dirty="0" smtClean="0">
                          <a:ln>
                            <a:noFill/>
                          </a:ln>
                          <a:effectLst/>
                          <a:uLnTx/>
                          <a:uFillTx/>
                          <a:latin typeface="+mj-ea"/>
                          <a:ea typeface="+mj-ea"/>
                        </a:rPr>
                        <a:t>) </a:t>
                      </a:r>
                    </a:p>
                    <a:p>
                      <a:pPr marL="0" marR="0" lvl="0" indent="0" algn="ctr" defTabSz="914400" rtl="0" eaLnBrk="1" fontAlgn="auto" latinLnBrk="0" hangingPunct="1">
                        <a:lnSpc>
                          <a:spcPct val="100000"/>
                        </a:lnSpc>
                        <a:spcBef>
                          <a:spcPct val="20000"/>
                        </a:spcBef>
                        <a:spcAft>
                          <a:spcPts val="0"/>
                        </a:spcAft>
                        <a:buClr>
                          <a:srgbClr val="D16349"/>
                        </a:buClr>
                        <a:buSzPct val="85000"/>
                        <a:buFont typeface="Wingdings 2"/>
                        <a:buNone/>
                        <a:tabLst/>
                        <a:defRPr/>
                      </a:pPr>
                      <a:r>
                        <a:rPr kumimoji="1" lang="en-US" altLang="ja-JP" sz="2400" u="none" strike="noStrike" kern="1200" cap="none" spc="0" normalizeH="0" baseline="0" noProof="0" dirty="0" smtClean="0">
                          <a:ln>
                            <a:noFill/>
                          </a:ln>
                          <a:effectLst/>
                          <a:uLnTx/>
                          <a:uFillTx/>
                          <a:latin typeface="+mj-ea"/>
                          <a:ea typeface="+mj-ea"/>
                        </a:rPr>
                        <a:t>Lafferty</a:t>
                      </a:r>
                      <a:r>
                        <a:rPr kumimoji="1" lang="ja-JP" altLang="en-US" sz="2400" u="none" strike="noStrike" kern="1200" cap="none" spc="0" normalizeH="0" baseline="0" noProof="0" dirty="0" smtClean="0">
                          <a:ln>
                            <a:noFill/>
                          </a:ln>
                          <a:effectLst/>
                          <a:uLnTx/>
                          <a:uFillTx/>
                          <a:latin typeface="+mj-ea"/>
                          <a:ea typeface="+mj-ea"/>
                        </a:rPr>
                        <a:t>（</a:t>
                      </a:r>
                      <a:r>
                        <a:rPr kumimoji="1" lang="en-US" altLang="ja-JP" sz="2400" u="none" strike="noStrike" kern="1200" cap="none" spc="0" normalizeH="0" baseline="0" noProof="0" dirty="0" smtClean="0">
                          <a:ln>
                            <a:noFill/>
                          </a:ln>
                          <a:effectLst/>
                          <a:uLnTx/>
                          <a:uFillTx/>
                          <a:latin typeface="+mj-ea"/>
                          <a:ea typeface="+mj-ea"/>
                        </a:rPr>
                        <a:t>2009</a:t>
                      </a:r>
                      <a:r>
                        <a:rPr kumimoji="1" lang="ja-JP" altLang="en-US" sz="2400" u="none" strike="noStrike" kern="1200" cap="none" spc="0" normalizeH="0" baseline="0" noProof="0" dirty="0" smtClean="0">
                          <a:ln>
                            <a:noFill/>
                          </a:ln>
                          <a:effectLst/>
                          <a:uLnTx/>
                          <a:uFillTx/>
                          <a:latin typeface="+mj-ea"/>
                          <a:ea typeface="+mj-ea"/>
                        </a:rPr>
                        <a:t>）の研究</a:t>
                      </a:r>
                      <a:endParaRPr kumimoji="1" lang="en-US" altLang="ja-JP" sz="2400" b="0" i="0" u="none" strike="noStrike" kern="1200" cap="none" spc="0" normalizeH="0" baseline="0" noProof="0" dirty="0" smtClean="0">
                        <a:ln>
                          <a:noFill/>
                        </a:ln>
                        <a:solidFill>
                          <a:prstClr val="black"/>
                        </a:solidFill>
                        <a:effectLst/>
                        <a:uLnTx/>
                        <a:uFillTx/>
                        <a:latin typeface="+mj-ea"/>
                        <a:ea typeface="+mj-ea"/>
                        <a:cs typeface="+mn-cs"/>
                      </a:endParaRPr>
                    </a:p>
                  </a:txBody>
                  <a:tcPr anchor="ctr">
                    <a:lnR w="12700" cap="flat" cmpd="sng" algn="ctr">
                      <a:solidFill>
                        <a:schemeClr val="accent1"/>
                      </a:solidFill>
                      <a:prstDash val="solid"/>
                      <a:round/>
                      <a:headEnd type="none" w="med" len="med"/>
                      <a:tailEnd type="none" w="med" len="med"/>
                    </a:lnR>
                    <a:solidFill>
                      <a:srgbClr val="FFFFFF">
                        <a:alpha val="30196"/>
                      </a:srgbClr>
                    </a:solidFill>
                  </a:tcPr>
                </a:tc>
                <a:tc>
                  <a:txBody>
                    <a:bodyPr/>
                    <a:lstStyle/>
                    <a:p>
                      <a:pPr algn="ctr"/>
                      <a:r>
                        <a:rPr kumimoji="1" lang="ja-JP" altLang="en-US" sz="2400" dirty="0" smtClean="0">
                          <a:latin typeface="+mj-ea"/>
                          <a:ea typeface="+mj-ea"/>
                        </a:rPr>
                        <a:t>シャンプー</a:t>
                      </a:r>
                      <a:endParaRPr kumimoji="1" lang="en-US" altLang="ja-JP" sz="2400" dirty="0" smtClean="0">
                        <a:latin typeface="+mj-ea"/>
                        <a:ea typeface="+mj-ea"/>
                      </a:endParaRPr>
                    </a:p>
                  </a:txBody>
                  <a:tcPr anchor="ctr">
                    <a:lnL w="12700" cap="flat" cmpd="sng" algn="ctr">
                      <a:solidFill>
                        <a:schemeClr val="accent1"/>
                      </a:solidFill>
                      <a:prstDash val="solid"/>
                      <a:round/>
                      <a:headEnd type="none" w="med" len="med"/>
                      <a:tailEnd type="none" w="med" len="med"/>
                    </a:lnL>
                    <a:solidFill>
                      <a:srgbClr val="FFFFFF">
                        <a:alpha val="30196"/>
                      </a:srgbClr>
                    </a:solidFill>
                  </a:tcPr>
                </a:tc>
                <a:extLst>
                  <a:ext uri="{0D108BD9-81ED-4DB2-BD59-A6C34878D82A}">
                    <a16:rowId xmlns:a16="http://schemas.microsoft.com/office/drawing/2014/main" xmlns="" val="10002"/>
                  </a:ext>
                </a:extLst>
              </a:tr>
              <a:tr h="9696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u="none" strike="noStrike" kern="1200" cap="none" spc="0" normalizeH="0" baseline="0" noProof="0" dirty="0" smtClean="0">
                          <a:ln>
                            <a:noFill/>
                          </a:ln>
                          <a:effectLst/>
                          <a:uLnTx/>
                          <a:uFillTx/>
                          <a:latin typeface="+mj-ea"/>
                          <a:ea typeface="+mj-ea"/>
                        </a:rPr>
                        <a:t>前述の先行研究</a:t>
                      </a:r>
                      <a:r>
                        <a:rPr kumimoji="1" lang="en-US" altLang="ja-JP" sz="2400" u="none" strike="noStrike" kern="1200" cap="none" spc="0" normalizeH="0" baseline="0" noProof="0" dirty="0" smtClean="0">
                          <a:ln>
                            <a:noFill/>
                          </a:ln>
                          <a:effectLst/>
                          <a:uLnTx/>
                          <a:uFillTx/>
                          <a:latin typeface="+mj-ea"/>
                          <a:ea typeface="+mj-ea"/>
                        </a:rPr>
                        <a:t>(3) </a:t>
                      </a:r>
                      <a:endParaRPr kumimoji="1" lang="ja-JP" altLang="en-US" sz="2400" u="none" strike="noStrike" kern="1200" cap="none" spc="0" normalizeH="0" baseline="0" noProof="0" dirty="0" smtClean="0">
                        <a:ln>
                          <a:noFill/>
                        </a:ln>
                        <a:effectLst/>
                        <a:uLnTx/>
                        <a:uFillTx/>
                        <a:latin typeface="+mj-ea"/>
                        <a:ea typeface="+mj-ea"/>
                      </a:endParaRPr>
                    </a:p>
                    <a:p>
                      <a:pPr marL="0" marR="0" lvl="0" indent="0" algn="ctr" defTabSz="914400" rtl="0" eaLnBrk="1" fontAlgn="auto" latinLnBrk="0" hangingPunct="1">
                        <a:lnSpc>
                          <a:spcPct val="100000"/>
                        </a:lnSpc>
                        <a:spcBef>
                          <a:spcPct val="20000"/>
                        </a:spcBef>
                        <a:spcAft>
                          <a:spcPts val="0"/>
                        </a:spcAft>
                        <a:buClr>
                          <a:srgbClr val="D16349"/>
                        </a:buClr>
                        <a:buSzPct val="85000"/>
                        <a:buFont typeface="Wingdings 2"/>
                        <a:buNone/>
                        <a:tabLst/>
                        <a:defRPr/>
                      </a:pPr>
                      <a:r>
                        <a:rPr kumimoji="1" lang="en-US" altLang="ja-JP" sz="2200" u="none" strike="noStrike" kern="1200" cap="none" spc="0" normalizeH="0" baseline="0" noProof="0" err="1" smtClean="0">
                          <a:ln>
                            <a:noFill/>
                          </a:ln>
                          <a:effectLst/>
                          <a:uLnTx/>
                          <a:uFillTx/>
                          <a:latin typeface="+mj-ea"/>
                          <a:ea typeface="+mj-ea"/>
                        </a:rPr>
                        <a:t>Pracejus</a:t>
                      </a:r>
                      <a:r>
                        <a:rPr kumimoji="1" lang="ja-JP" altLang="en-US" sz="2200" u="none" strike="noStrike" kern="1200" cap="none" spc="0" normalizeH="0" baseline="0" noProof="0" smtClean="0">
                          <a:ln>
                            <a:noFill/>
                          </a:ln>
                          <a:effectLst/>
                          <a:uLnTx/>
                          <a:uFillTx/>
                          <a:latin typeface="+mj-ea"/>
                          <a:ea typeface="+mj-ea"/>
                        </a:rPr>
                        <a:t>＆</a:t>
                      </a:r>
                      <a:r>
                        <a:rPr kumimoji="1" lang="en-US" altLang="ja-JP" sz="2200" u="none" strike="noStrike" kern="1200" cap="none" spc="0" normalizeH="0" baseline="0" noProof="0" dirty="0" smtClean="0">
                          <a:ln>
                            <a:noFill/>
                          </a:ln>
                          <a:effectLst/>
                          <a:uLnTx/>
                          <a:uFillTx/>
                          <a:latin typeface="+mj-ea"/>
                          <a:ea typeface="+mj-ea"/>
                        </a:rPr>
                        <a:t>Olsen</a:t>
                      </a:r>
                      <a:r>
                        <a:rPr kumimoji="1" lang="ja-JP" altLang="en-US" sz="2200" u="none" strike="noStrike" kern="1200" cap="none" spc="0" normalizeH="0" baseline="0" noProof="0" smtClean="0">
                          <a:ln>
                            <a:noFill/>
                          </a:ln>
                          <a:effectLst/>
                          <a:uLnTx/>
                          <a:uFillTx/>
                          <a:latin typeface="+mj-ea"/>
                          <a:ea typeface="+mj-ea"/>
                        </a:rPr>
                        <a:t>（</a:t>
                      </a:r>
                      <a:r>
                        <a:rPr kumimoji="1" lang="en-US" altLang="ja-JP" sz="2200" u="none" strike="noStrike" kern="1200" cap="none" spc="0" normalizeH="0" baseline="0" noProof="0" dirty="0" smtClean="0">
                          <a:ln>
                            <a:noFill/>
                          </a:ln>
                          <a:effectLst/>
                          <a:uLnTx/>
                          <a:uFillTx/>
                          <a:latin typeface="+mj-ea"/>
                          <a:ea typeface="+mj-ea"/>
                        </a:rPr>
                        <a:t>2004</a:t>
                      </a:r>
                      <a:r>
                        <a:rPr kumimoji="1" lang="ja-JP" altLang="en-US" sz="2200" u="none" strike="noStrike" kern="1200" cap="none" spc="0" normalizeH="0" baseline="0" noProof="0" smtClean="0">
                          <a:ln>
                            <a:noFill/>
                          </a:ln>
                          <a:effectLst/>
                          <a:uLnTx/>
                          <a:uFillTx/>
                          <a:latin typeface="+mj-ea"/>
                          <a:ea typeface="+mj-ea"/>
                        </a:rPr>
                        <a:t>）の研究</a:t>
                      </a:r>
                      <a:endParaRPr kumimoji="1" lang="en-US" altLang="ja-JP" sz="2200" b="0" i="0" u="none" strike="noStrike" kern="1200" cap="none" spc="0" normalizeH="0" baseline="0" noProof="0" smtClean="0">
                        <a:ln>
                          <a:noFill/>
                        </a:ln>
                        <a:solidFill>
                          <a:prstClr val="black"/>
                        </a:solidFill>
                        <a:effectLst/>
                        <a:uLnTx/>
                        <a:uFillTx/>
                        <a:latin typeface="+mj-ea"/>
                        <a:ea typeface="+mj-ea"/>
                        <a:cs typeface="+mn-cs"/>
                      </a:endParaRPr>
                    </a:p>
                  </a:txBody>
                  <a:tcPr anchor="ctr">
                    <a:lnR w="12700" cap="flat" cmpd="sng" algn="ctr">
                      <a:solidFill>
                        <a:schemeClr val="accent1"/>
                      </a:solidFill>
                      <a:prstDash val="solid"/>
                      <a:round/>
                      <a:headEnd type="none" w="med" len="med"/>
                      <a:tailEnd type="none" w="med" len="med"/>
                    </a:lnR>
                    <a:solidFill>
                      <a:srgbClr val="FFFFFF">
                        <a:alpha val="30196"/>
                      </a:srgbClr>
                    </a:solidFill>
                  </a:tcPr>
                </a:tc>
                <a:tc>
                  <a:txBody>
                    <a:bodyPr/>
                    <a:lstStyle/>
                    <a:p>
                      <a:pPr algn="ctr"/>
                      <a:r>
                        <a:rPr kumimoji="1" lang="ja-JP" altLang="en-US" sz="2400" dirty="0" smtClean="0">
                          <a:latin typeface="+mj-ea"/>
                          <a:ea typeface="+mj-ea"/>
                        </a:rPr>
                        <a:t>テーマパーク</a:t>
                      </a:r>
                      <a:endParaRPr kumimoji="1" lang="en-US" altLang="ja-JP" sz="2400" dirty="0" smtClean="0">
                        <a:latin typeface="+mj-ea"/>
                        <a:ea typeface="+mj-ea"/>
                      </a:endParaRPr>
                    </a:p>
                    <a:p>
                      <a:pPr algn="ctr"/>
                      <a:r>
                        <a:rPr kumimoji="1" lang="ja-JP" altLang="en-US" sz="2400" dirty="0" smtClean="0">
                          <a:latin typeface="+mj-ea"/>
                          <a:ea typeface="+mj-ea"/>
                        </a:rPr>
                        <a:t>ホテル</a:t>
                      </a:r>
                      <a:endParaRPr kumimoji="1" lang="ja-JP" altLang="en-US" sz="2400" dirty="0">
                        <a:latin typeface="+mj-ea"/>
                        <a:ea typeface="+mj-ea"/>
                      </a:endParaRPr>
                    </a:p>
                  </a:txBody>
                  <a:tcPr anchor="ctr">
                    <a:lnL w="12700" cap="flat" cmpd="sng" algn="ctr">
                      <a:solidFill>
                        <a:schemeClr val="accent1"/>
                      </a:solidFill>
                      <a:prstDash val="solid"/>
                      <a:round/>
                      <a:headEnd type="none" w="med" len="med"/>
                      <a:tailEnd type="none" w="med" len="med"/>
                    </a:lnL>
                    <a:solidFill>
                      <a:srgbClr val="FFFFFF">
                        <a:alpha val="30196"/>
                      </a:srgbClr>
                    </a:solidFill>
                  </a:tcPr>
                </a:tc>
                <a:extLst>
                  <a:ext uri="{0D108BD9-81ED-4DB2-BD59-A6C34878D82A}">
                    <a16:rowId xmlns:a16="http://schemas.microsoft.com/office/drawing/2014/main" xmlns="" val="10003"/>
                  </a:ext>
                </a:extLst>
              </a:tr>
            </a:tbl>
          </a:graphicData>
        </a:graphic>
      </p:graphicFrame>
      <p:graphicFrame>
        <p:nvGraphicFramePr>
          <p:cNvPr id="7" name="表 6"/>
          <p:cNvGraphicFramePr>
            <a:graphicFrameLocks noGrp="1"/>
          </p:cNvGraphicFramePr>
          <p:nvPr/>
        </p:nvGraphicFramePr>
        <p:xfrm>
          <a:off x="9210675" y="390525"/>
          <a:ext cx="208280" cy="365760"/>
        </p:xfrm>
        <a:graphic>
          <a:graphicData uri="http://schemas.openxmlformats.org/drawingml/2006/table">
            <a:tbl>
              <a:tblPr/>
              <a:tblGrid>
                <a:gridCol w="208280">
                  <a:extLst>
                    <a:ext uri="{9D8B030D-6E8A-4147-A177-3AD203B41FA5}">
                      <a16:colId xmlns:a16="http://schemas.microsoft.com/office/drawing/2014/main" xmlns="" val="20000"/>
                    </a:ext>
                  </a:extLst>
                </a:gridCol>
              </a:tblGrid>
              <a:tr h="0">
                <a:tc>
                  <a:txBody>
                    <a:bodyPr/>
                    <a:lstStyle/>
                    <a:p>
                      <a:endParaRPr kumimoji="1" lang="ja-JP" altLang="en-US" dirty="0"/>
                    </a:p>
                  </a:txBody>
                  <a:tcPr>
                    <a:lnL w="12700" cmpd="sng">
                      <a:solidFill>
                        <a:schemeClr val="accent1"/>
                      </a:solidFill>
                      <a:prstDash val="solid"/>
                    </a:lnL>
                    <a:lnR w="12700" cmpd="sng">
                      <a:solidFill>
                        <a:schemeClr val="accent1"/>
                      </a:solidFill>
                      <a:prstDash val="solid"/>
                    </a:lnR>
                    <a:lnT w="12700" cmpd="sng">
                      <a:solidFill>
                        <a:schemeClr val="accent1"/>
                      </a:solidFill>
                      <a:prstDash val="solid"/>
                    </a:lnT>
                    <a:lnB w="12700" cmpd="sng">
                      <a:solidFill>
                        <a:schemeClr val="accent1"/>
                      </a:solidFill>
                      <a:prstDash val="solid"/>
                    </a:lnB>
                  </a:tcPr>
                </a:tc>
                <a:extLst>
                  <a:ext uri="{0D108BD9-81ED-4DB2-BD59-A6C34878D82A}">
                    <a16:rowId xmlns:a16="http://schemas.microsoft.com/office/drawing/2014/main" xmlns="" val="10000"/>
                  </a:ext>
                </a:extLst>
              </a:tr>
            </a:tbl>
          </a:graphicData>
        </a:graphic>
      </p:graphicFrame>
      <p:sp>
        <p:nvSpPr>
          <p:cNvPr id="8" name="テキスト ボックス 7"/>
          <p:cNvSpPr txBox="1"/>
          <p:nvPr/>
        </p:nvSpPr>
        <p:spPr>
          <a:xfrm>
            <a:off x="7500267" y="2995414"/>
            <a:ext cx="1521570" cy="1938992"/>
          </a:xfrm>
          <a:prstGeom prst="rect">
            <a:avLst/>
          </a:prstGeom>
          <a:noFill/>
        </p:spPr>
        <p:txBody>
          <a:bodyPr wrap="none" rtlCol="0">
            <a:spAutoFit/>
          </a:bodyPr>
          <a:lstStyle/>
          <a:p>
            <a:r>
              <a:rPr kumimoji="1" lang="ja-JP" altLang="en-US" sz="2800" dirty="0" smtClean="0">
                <a:solidFill>
                  <a:schemeClr val="accent5">
                    <a:lumMod val="50000"/>
                  </a:schemeClr>
                </a:solidFill>
                <a:latin typeface="+mj-ea"/>
                <a:ea typeface="+mj-ea"/>
              </a:rPr>
              <a:t>もの</a:t>
            </a:r>
            <a:endParaRPr kumimoji="1" lang="en-US" altLang="ja-JP" sz="2800" dirty="0" smtClean="0">
              <a:solidFill>
                <a:schemeClr val="accent5">
                  <a:lumMod val="50000"/>
                </a:schemeClr>
              </a:solidFill>
              <a:latin typeface="+mj-ea"/>
              <a:ea typeface="+mj-ea"/>
            </a:endParaRPr>
          </a:p>
          <a:p>
            <a:endParaRPr lang="en-US" altLang="ja-JP" sz="2400" dirty="0">
              <a:solidFill>
                <a:schemeClr val="accent5">
                  <a:lumMod val="50000"/>
                </a:schemeClr>
              </a:solidFill>
              <a:latin typeface="+mj-ea"/>
              <a:ea typeface="+mj-ea"/>
            </a:endParaRPr>
          </a:p>
          <a:p>
            <a:endParaRPr lang="en-US" altLang="ja-JP" sz="2400" dirty="0" smtClean="0">
              <a:solidFill>
                <a:schemeClr val="accent5">
                  <a:lumMod val="50000"/>
                </a:schemeClr>
              </a:solidFill>
              <a:latin typeface="+mj-ea"/>
              <a:ea typeface="+mj-ea"/>
            </a:endParaRPr>
          </a:p>
          <a:p>
            <a:r>
              <a:rPr lang="ja-JP" altLang="en-US" sz="1200" dirty="0">
                <a:solidFill>
                  <a:schemeClr val="accent5">
                    <a:lumMod val="50000"/>
                  </a:schemeClr>
                </a:solidFill>
                <a:latin typeface="+mj-ea"/>
                <a:ea typeface="+mj-ea"/>
              </a:rPr>
              <a:t>　</a:t>
            </a:r>
            <a:endParaRPr lang="en-US" altLang="ja-JP" sz="1200" dirty="0">
              <a:solidFill>
                <a:schemeClr val="accent5">
                  <a:lumMod val="50000"/>
                </a:schemeClr>
              </a:solidFill>
              <a:latin typeface="+mj-ea"/>
              <a:ea typeface="+mj-ea"/>
            </a:endParaRPr>
          </a:p>
          <a:p>
            <a:r>
              <a:rPr kumimoji="1" lang="ja-JP" altLang="en-US" sz="2800" dirty="0" smtClean="0">
                <a:solidFill>
                  <a:schemeClr val="accent5">
                    <a:lumMod val="50000"/>
                  </a:schemeClr>
                </a:solidFill>
                <a:latin typeface="+mj-ea"/>
                <a:ea typeface="+mj-ea"/>
              </a:rPr>
              <a:t>サービス</a:t>
            </a:r>
            <a:endParaRPr kumimoji="1" lang="ja-JP" altLang="en-US" sz="2800" dirty="0">
              <a:solidFill>
                <a:schemeClr val="accent5">
                  <a:lumMod val="50000"/>
                </a:schemeClr>
              </a:solidFill>
              <a:latin typeface="+mj-ea"/>
              <a:ea typeface="+mj-ea"/>
            </a:endParaRPr>
          </a:p>
        </p:txBody>
      </p:sp>
      <p:sp>
        <p:nvSpPr>
          <p:cNvPr id="9" name="右中かっこ 8"/>
          <p:cNvSpPr/>
          <p:nvPr/>
        </p:nvSpPr>
        <p:spPr>
          <a:xfrm>
            <a:off x="7236296" y="2470398"/>
            <a:ext cx="288032" cy="1584176"/>
          </a:xfrm>
          <a:prstGeom prst="rightBrace">
            <a:avLst/>
          </a:prstGeom>
          <a:ln w="28575">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右中かっこ 9"/>
          <p:cNvSpPr/>
          <p:nvPr/>
        </p:nvSpPr>
        <p:spPr>
          <a:xfrm>
            <a:off x="7236296" y="4225652"/>
            <a:ext cx="288032" cy="792088"/>
          </a:xfrm>
          <a:prstGeom prst="rightBrace">
            <a:avLst/>
          </a:prstGeom>
          <a:ln w="28575">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テキスト ボックス 10"/>
          <p:cNvSpPr txBox="1"/>
          <p:nvPr/>
        </p:nvSpPr>
        <p:spPr>
          <a:xfrm>
            <a:off x="323850" y="5470525"/>
            <a:ext cx="8265291" cy="923330"/>
          </a:xfrm>
          <a:prstGeom prst="rect">
            <a:avLst/>
          </a:prstGeom>
          <a:noFill/>
        </p:spPr>
        <p:txBody>
          <a:bodyPr wrap="square" rtlCol="0" anchor="t">
            <a:spAutoFit/>
          </a:bodyPr>
          <a:lstStyle/>
          <a:p>
            <a:r>
              <a:rPr kumimoji="1" lang="ja-JP" altLang="en-US" b="1" dirty="0">
                <a:latin typeface="ＭＳ Ｐゴシック"/>
                <a:ea typeface="MS PGothic" charset="0"/>
              </a:rPr>
              <a:t>ものを扱っている研究、サービスを扱っている研究それぞれ存在する。</a:t>
            </a:r>
          </a:p>
          <a:p>
            <a:r>
              <a:rPr kumimoji="1" lang="ja-JP" altLang="en-US" b="1">
                <a:latin typeface="ＭＳ Ｐゴシック"/>
                <a:ea typeface="MS PGothic" charset="0"/>
              </a:rPr>
              <a:t>一方で</a:t>
            </a:r>
            <a:r>
              <a:rPr kumimoji="1" lang="ja-JP" altLang="en-US" b="1" u="sng">
                <a:solidFill>
                  <a:schemeClr val="accent1"/>
                </a:solidFill>
                <a:latin typeface="ＭＳ Ｐゴシック"/>
                <a:ea typeface="MS PGothic" charset="0"/>
              </a:rPr>
              <a:t>この</a:t>
            </a:r>
            <a:r>
              <a:rPr kumimoji="1" lang="en-US" altLang="ja-JP" b="1" u="sng" dirty="0">
                <a:solidFill>
                  <a:schemeClr val="accent1"/>
                </a:solidFill>
                <a:latin typeface="MS PGothic"/>
                <a:ea typeface="+mj-ea"/>
              </a:rPr>
              <a:t>2</a:t>
            </a:r>
            <a:r>
              <a:rPr kumimoji="1" lang="ja-JP" altLang="en-US" b="1" u="sng">
                <a:solidFill>
                  <a:schemeClr val="accent1"/>
                </a:solidFill>
                <a:latin typeface="ＭＳ Ｐゴシック"/>
                <a:ea typeface="MS PGothic" charset="0"/>
              </a:rPr>
              <a:t>つの違いについて言及した研究は見当たらない</a:t>
            </a:r>
            <a:r>
              <a:rPr kumimoji="1" lang="ja-JP" altLang="en-US" b="1">
                <a:latin typeface="ＭＳ Ｐゴシック"/>
                <a:ea typeface="MS PGothic" charset="0"/>
              </a:rPr>
              <a:t>。</a:t>
            </a:r>
            <a:endParaRPr kumimoji="1" lang="ja-JP" altLang="en-US" b="1" dirty="0">
              <a:latin typeface="ＭＳ Ｐゴシック"/>
              <a:ea typeface="MS PGothic" charset="0"/>
            </a:endParaRPr>
          </a:p>
          <a:p>
            <a:r>
              <a:rPr kumimoji="1" lang="ja-JP" altLang="en-US" b="1">
                <a:latin typeface="ＭＳ Ｐゴシック" charset="0"/>
                <a:ea typeface="MS PGothic" charset="0"/>
              </a:rPr>
              <a:t>またサービスを扱った研究自体が少なく、ものとサービスの研究で比べることが困難。</a:t>
            </a:r>
            <a:endParaRPr kumimoji="1" lang="ja-JP" altLang="en-US" b="1" dirty="0">
              <a:latin typeface="ＭＳ Ｐゴシック" charset="0"/>
              <a:ea typeface="MS PGothic" charset="0"/>
            </a:endParaRPr>
          </a:p>
        </p:txBody>
      </p:sp>
    </p:spTree>
    <p:extLst>
      <p:ext uri="{BB962C8B-B14F-4D97-AF65-F5344CB8AC3E}">
        <p14:creationId xmlns:p14="http://schemas.microsoft.com/office/powerpoint/2010/main" val="20977062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円/楕円 5"/>
          <p:cNvSpPr/>
          <p:nvPr/>
        </p:nvSpPr>
        <p:spPr>
          <a:xfrm>
            <a:off x="755576" y="1988840"/>
            <a:ext cx="7560840" cy="41044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a:t>補助研究</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46</a:t>
            </a:fld>
            <a:endParaRPr kumimoji="1" lang="ja-JP" altLang="en-US"/>
          </a:p>
        </p:txBody>
      </p:sp>
      <p:sp>
        <p:nvSpPr>
          <p:cNvPr id="5" name="コンテンツ プレースホルダー 4"/>
          <p:cNvSpPr>
            <a:spLocks noGrp="1"/>
          </p:cNvSpPr>
          <p:nvPr>
            <p:ph sz="quarter" idx="1"/>
          </p:nvPr>
        </p:nvSpPr>
        <p:spPr>
          <a:xfrm>
            <a:off x="1475656" y="2915265"/>
            <a:ext cx="6524792" cy="2251606"/>
          </a:xfrm>
        </p:spPr>
        <p:txBody>
          <a:bodyPr vert="horz" anchor="t">
            <a:normAutofit lnSpcReduction="10000"/>
          </a:bodyPr>
          <a:lstStyle/>
          <a:p>
            <a:pPr marL="0" indent="0">
              <a:buNone/>
            </a:pPr>
            <a:r>
              <a:rPr lang="ja-JP" altLang="en-US" dirty="0">
                <a:solidFill>
                  <a:schemeClr val="bg1"/>
                </a:solidFill>
                <a:latin typeface="ＭＳ Ｐゴシック"/>
                <a:ea typeface="+mj-ea"/>
              </a:rPr>
              <a:t>これらのことから、</a:t>
            </a:r>
          </a:p>
          <a:p>
            <a:pPr marL="0" indent="0">
              <a:buNone/>
            </a:pPr>
            <a:r>
              <a:rPr lang="ja-JP" altLang="en-US" u="sng" dirty="0">
                <a:solidFill>
                  <a:schemeClr val="bg1"/>
                </a:solidFill>
                <a:latin typeface="ＭＳ Ｐゴシック"/>
                <a:ea typeface="+mj-ea"/>
              </a:rPr>
              <a:t>ものとサービスのそれぞれのパス図において違いがあるのか</a:t>
            </a:r>
            <a:r>
              <a:rPr lang="ja-JP" altLang="en-US" dirty="0">
                <a:solidFill>
                  <a:schemeClr val="bg1"/>
                </a:solidFill>
                <a:latin typeface="ＭＳ Ｐゴシック"/>
                <a:ea typeface="+mj-ea"/>
              </a:rPr>
              <a:t>を検証したいと考えた。</a:t>
            </a:r>
          </a:p>
          <a:p>
            <a:pPr marL="0" indent="0">
              <a:buNone/>
            </a:pPr>
            <a:r>
              <a:rPr lang="ja-JP" altLang="en-US" dirty="0">
                <a:solidFill>
                  <a:schemeClr val="bg1"/>
                </a:solidFill>
                <a:latin typeface="ＭＳ Ｐゴシック"/>
                <a:ea typeface="+mj-ea"/>
              </a:rPr>
              <a:t>そのため</a:t>
            </a:r>
            <a:r>
              <a:rPr lang="ja-JP" altLang="en-US" dirty="0" smtClean="0">
                <a:solidFill>
                  <a:schemeClr val="bg1"/>
                </a:solidFill>
                <a:latin typeface="ＭＳ Ｐゴシック"/>
                <a:ea typeface="+mj-ea"/>
              </a:rPr>
              <a:t>、</a:t>
            </a:r>
            <a:r>
              <a:rPr lang="ja-JP" altLang="en-US" dirty="0">
                <a:solidFill>
                  <a:schemeClr val="bg1"/>
                </a:solidFill>
                <a:latin typeface="ＭＳ Ｐゴシック"/>
                <a:ea typeface="+mj-ea"/>
              </a:rPr>
              <a:t>完成した</a:t>
            </a:r>
            <a:r>
              <a:rPr lang="ja-JP" altLang="en-US" dirty="0" smtClean="0">
                <a:solidFill>
                  <a:schemeClr val="bg1"/>
                </a:solidFill>
                <a:latin typeface="ＭＳ Ｐゴシック"/>
                <a:ea typeface="+mj-ea"/>
              </a:rPr>
              <a:t>パス図で</a:t>
            </a:r>
            <a:endParaRPr lang="en-US" altLang="ja-JP" dirty="0" smtClean="0">
              <a:solidFill>
                <a:schemeClr val="bg1"/>
              </a:solidFill>
              <a:latin typeface="ＭＳ Ｐゴシック"/>
              <a:ea typeface="+mj-ea"/>
            </a:endParaRPr>
          </a:p>
          <a:p>
            <a:pPr marL="0" indent="0">
              <a:buNone/>
            </a:pPr>
            <a:r>
              <a:rPr lang="ja-JP" altLang="en-US" dirty="0" smtClean="0">
                <a:solidFill>
                  <a:schemeClr val="bg1"/>
                </a:solidFill>
                <a:latin typeface="+mj-ea"/>
                <a:ea typeface="+mj-ea"/>
              </a:rPr>
              <a:t>多母集団</a:t>
            </a:r>
            <a:r>
              <a:rPr lang="ja-JP" altLang="en-US" dirty="0">
                <a:solidFill>
                  <a:schemeClr val="bg1"/>
                </a:solidFill>
                <a:latin typeface="+mj-ea"/>
                <a:ea typeface="+mj-ea"/>
              </a:rPr>
              <a:t>同時分析を行う。</a:t>
            </a:r>
            <a:endParaRPr kumimoji="1" lang="ja-JP" altLang="en-US" dirty="0">
              <a:solidFill>
                <a:schemeClr val="bg1"/>
              </a:solidFill>
              <a:latin typeface="+mj-ea"/>
              <a:ea typeface="+mj-ea"/>
            </a:endParaRPr>
          </a:p>
        </p:txBody>
      </p:sp>
    </p:spTree>
    <p:extLst>
      <p:ext uri="{BB962C8B-B14F-4D97-AF65-F5344CB8AC3E}">
        <p14:creationId xmlns:p14="http://schemas.microsoft.com/office/powerpoint/2010/main" val="27833477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本</a:t>
            </a:r>
            <a:r>
              <a:rPr kumimoji="1" lang="ja-JP" altLang="en-US" dirty="0" smtClean="0"/>
              <a:t>調査概要</a:t>
            </a:r>
            <a:endParaRPr kumimoji="1" lang="ja-JP" altLang="en-US" dirty="0"/>
          </a:p>
        </p:txBody>
      </p:sp>
      <p:sp>
        <p:nvSpPr>
          <p:cNvPr id="3" name="コンテンツ プレースホルダー 2"/>
          <p:cNvSpPr>
            <a:spLocks noGrp="1"/>
          </p:cNvSpPr>
          <p:nvPr>
            <p:ph idx="1"/>
          </p:nvPr>
        </p:nvSpPr>
        <p:spPr>
          <a:xfrm>
            <a:off x="301752" y="1527048"/>
            <a:ext cx="8503920" cy="4854280"/>
          </a:xfrm>
        </p:spPr>
        <p:txBody>
          <a:bodyPr vert="horz" anchor="t">
            <a:noAutofit/>
          </a:bodyPr>
          <a:lstStyle/>
          <a:p>
            <a:pPr marL="0" indent="0">
              <a:buNone/>
            </a:pPr>
            <a:r>
              <a:rPr kumimoji="1" lang="ja-JP" altLang="en-US" sz="2500" dirty="0">
                <a:solidFill>
                  <a:schemeClr val="accent1"/>
                </a:solidFill>
                <a:latin typeface="+mj-ea"/>
                <a:ea typeface="+mj-ea"/>
              </a:rPr>
              <a:t>調査対象　</a:t>
            </a:r>
            <a:r>
              <a:rPr lang="en-US" altLang="ja-JP" sz="2500" dirty="0" smtClean="0">
                <a:latin typeface="+mj-ea"/>
                <a:ea typeface="+mj-ea"/>
              </a:rPr>
              <a:t>20</a:t>
            </a:r>
            <a:r>
              <a:rPr lang="ja-JP" altLang="en-US" sz="2500" dirty="0" smtClean="0">
                <a:latin typeface="+mj-ea"/>
                <a:ea typeface="+mj-ea"/>
              </a:rPr>
              <a:t>代～</a:t>
            </a:r>
            <a:r>
              <a:rPr lang="en-US" altLang="ja-JP" sz="2500" dirty="0" smtClean="0">
                <a:latin typeface="+mj-ea"/>
                <a:ea typeface="+mj-ea"/>
              </a:rPr>
              <a:t>60</a:t>
            </a:r>
            <a:r>
              <a:rPr lang="ja-JP" altLang="en-US" sz="2500" dirty="0" smtClean="0">
                <a:latin typeface="+mj-ea"/>
                <a:ea typeface="+mj-ea"/>
              </a:rPr>
              <a:t>代で男女それぞれ</a:t>
            </a:r>
            <a:r>
              <a:rPr lang="en-US" altLang="ja-JP" sz="2500" dirty="0">
                <a:latin typeface="+mj-ea"/>
                <a:ea typeface="+mj-ea"/>
              </a:rPr>
              <a:t>10</a:t>
            </a:r>
            <a:r>
              <a:rPr lang="ja-JP" altLang="en-US" sz="2500" dirty="0" smtClean="0">
                <a:latin typeface="+mj-ea"/>
                <a:ea typeface="+mj-ea"/>
              </a:rPr>
              <a:t>サンプル</a:t>
            </a:r>
            <a:r>
              <a:rPr lang="ja-JP" altLang="en-US" sz="2500" dirty="0">
                <a:latin typeface="+mj-ea"/>
                <a:ea typeface="+mj-ea"/>
              </a:rPr>
              <a:t>ずつ</a:t>
            </a:r>
            <a:r>
              <a:rPr lang="ja-JP" altLang="en-US" sz="2500" dirty="0" smtClean="0">
                <a:latin typeface="+mj-ea"/>
                <a:ea typeface="+mj-ea"/>
              </a:rPr>
              <a:t>想定</a:t>
            </a:r>
            <a:r>
              <a:rPr kumimoji="1" lang="ja-JP" altLang="en-US" sz="2500" dirty="0">
                <a:solidFill>
                  <a:schemeClr val="accent1"/>
                </a:solidFill>
                <a:latin typeface="+mj-ea"/>
                <a:ea typeface="+mj-ea"/>
              </a:rPr>
              <a:t>　</a:t>
            </a:r>
            <a:endParaRPr kumimoji="1" lang="en-US" altLang="ja-JP" sz="2500" dirty="0">
              <a:solidFill>
                <a:schemeClr val="accent1"/>
              </a:solidFill>
              <a:latin typeface="+mj-ea"/>
              <a:ea typeface="+mj-ea"/>
            </a:endParaRPr>
          </a:p>
          <a:p>
            <a:pPr marL="0" indent="0">
              <a:buNone/>
            </a:pPr>
            <a:r>
              <a:rPr lang="ja-JP" altLang="en-US" sz="2500" dirty="0" smtClean="0">
                <a:solidFill>
                  <a:schemeClr val="accent1"/>
                </a:solidFill>
                <a:latin typeface="+mj-ea"/>
                <a:ea typeface="+mj-ea"/>
              </a:rPr>
              <a:t>調査</a:t>
            </a:r>
            <a:r>
              <a:rPr lang="ja-JP" altLang="en-US" sz="2500" dirty="0">
                <a:solidFill>
                  <a:schemeClr val="accent1"/>
                </a:solidFill>
                <a:latin typeface="+mj-ea"/>
                <a:ea typeface="+mj-ea"/>
              </a:rPr>
              <a:t>期間</a:t>
            </a:r>
            <a:r>
              <a:rPr lang="ja-JP" altLang="en-US" sz="2500" dirty="0">
                <a:latin typeface="+mj-ea"/>
                <a:ea typeface="+mj-ea"/>
              </a:rPr>
              <a:t>　</a:t>
            </a:r>
            <a:r>
              <a:rPr lang="en-US" altLang="ja-JP" sz="2500" dirty="0">
                <a:latin typeface="+mj-ea"/>
                <a:ea typeface="+mj-ea"/>
              </a:rPr>
              <a:t>2015</a:t>
            </a:r>
            <a:r>
              <a:rPr lang="ja-JP" altLang="en-US" sz="2500" dirty="0" smtClean="0">
                <a:latin typeface="+mj-ea"/>
                <a:ea typeface="+mj-ea"/>
              </a:rPr>
              <a:t>年</a:t>
            </a:r>
            <a:r>
              <a:rPr lang="en-US" altLang="ja-JP" sz="2500" dirty="0" smtClean="0">
                <a:latin typeface="+mj-ea"/>
                <a:ea typeface="+mj-ea"/>
              </a:rPr>
              <a:t>12</a:t>
            </a:r>
            <a:r>
              <a:rPr lang="ja-JP" altLang="en-US" sz="2500" dirty="0" smtClean="0">
                <a:latin typeface="+mj-ea"/>
                <a:ea typeface="+mj-ea"/>
              </a:rPr>
              <a:t>月</a:t>
            </a:r>
            <a:r>
              <a:rPr lang="en-US" altLang="ja-JP" sz="2500" dirty="0" smtClean="0">
                <a:latin typeface="+mj-ea"/>
                <a:ea typeface="+mj-ea"/>
              </a:rPr>
              <a:t>10</a:t>
            </a:r>
            <a:r>
              <a:rPr lang="ja-JP" altLang="en-US" sz="2500" dirty="0" smtClean="0">
                <a:latin typeface="+mj-ea"/>
                <a:ea typeface="+mj-ea"/>
              </a:rPr>
              <a:t>日</a:t>
            </a:r>
            <a:endParaRPr lang="en-US" altLang="ja-JP" sz="2500" dirty="0" smtClean="0">
              <a:latin typeface="+mj-ea"/>
              <a:ea typeface="+mj-ea"/>
            </a:endParaRPr>
          </a:p>
          <a:p>
            <a:pPr marL="0" indent="0">
              <a:buNone/>
            </a:pPr>
            <a:r>
              <a:rPr kumimoji="1" lang="ja-JP" altLang="en-US" sz="2500" dirty="0" smtClean="0">
                <a:solidFill>
                  <a:schemeClr val="accent1"/>
                </a:solidFill>
                <a:latin typeface="+mj-ea"/>
                <a:ea typeface="+mj-ea"/>
              </a:rPr>
              <a:t>調査</a:t>
            </a:r>
            <a:r>
              <a:rPr kumimoji="1" lang="ja-JP" altLang="en-US" sz="2500" dirty="0">
                <a:solidFill>
                  <a:schemeClr val="accent1"/>
                </a:solidFill>
                <a:latin typeface="+mj-ea"/>
                <a:ea typeface="+mj-ea"/>
              </a:rPr>
              <a:t>方法</a:t>
            </a:r>
            <a:r>
              <a:rPr kumimoji="1" lang="ja-JP" altLang="en-US" sz="2500" dirty="0">
                <a:latin typeface="+mj-ea"/>
                <a:ea typeface="+mj-ea"/>
              </a:rPr>
              <a:t>　</a:t>
            </a:r>
            <a:r>
              <a:rPr kumimoji="1" lang="ja-JP" altLang="en-US" sz="2500" dirty="0" smtClean="0">
                <a:latin typeface="+mj-ea"/>
                <a:ea typeface="+mj-ea"/>
              </a:rPr>
              <a:t>日本リサーチセンターへの調査依頼による、</a:t>
            </a:r>
            <a:endParaRPr kumimoji="1" lang="en-US" altLang="ja-JP" sz="2500" dirty="0" smtClean="0">
              <a:latin typeface="+mj-ea"/>
              <a:ea typeface="+mj-ea"/>
            </a:endParaRPr>
          </a:p>
          <a:p>
            <a:pPr marL="0" indent="0">
              <a:buNone/>
            </a:pPr>
            <a:r>
              <a:rPr lang="ja-JP" altLang="en-US" sz="2500" dirty="0">
                <a:latin typeface="+mj-ea"/>
                <a:ea typeface="+mj-ea"/>
              </a:rPr>
              <a:t>　</a:t>
            </a:r>
            <a:r>
              <a:rPr lang="ja-JP" altLang="en-US" sz="2500" dirty="0" smtClean="0">
                <a:latin typeface="+mj-ea"/>
                <a:ea typeface="+mj-ea"/>
              </a:rPr>
              <a:t>　　　　　　</a:t>
            </a:r>
            <a:r>
              <a:rPr kumimoji="1" lang="ja-JP" altLang="en-US" sz="2500" dirty="0" smtClean="0">
                <a:latin typeface="+mj-ea"/>
                <a:ea typeface="+mj-ea"/>
              </a:rPr>
              <a:t>インターネット調査</a:t>
            </a:r>
            <a:endParaRPr kumimoji="1" lang="en-US" altLang="ja-JP" sz="2500" dirty="0" smtClean="0">
              <a:latin typeface="+mj-ea"/>
              <a:ea typeface="+mj-ea"/>
            </a:endParaRPr>
          </a:p>
          <a:p>
            <a:pPr marL="0" indent="0">
              <a:buNone/>
            </a:pPr>
            <a:r>
              <a:rPr lang="ja-JP" altLang="en-US" sz="2500" dirty="0" smtClean="0">
                <a:solidFill>
                  <a:schemeClr val="accent1"/>
                </a:solidFill>
                <a:latin typeface="+mj-ea"/>
                <a:ea typeface="+mj-ea"/>
              </a:rPr>
              <a:t>サンプル数</a:t>
            </a:r>
            <a:r>
              <a:rPr lang="ja-JP" altLang="en-US" sz="2500" dirty="0" smtClean="0">
                <a:latin typeface="+mj-ea"/>
                <a:ea typeface="+mj-ea"/>
              </a:rPr>
              <a:t>　</a:t>
            </a:r>
            <a:r>
              <a:rPr lang="en-US" altLang="ja-JP" sz="2500" dirty="0" smtClean="0">
                <a:latin typeface="+mj-ea"/>
                <a:ea typeface="+mj-ea"/>
              </a:rPr>
              <a:t>USJ</a:t>
            </a:r>
            <a:r>
              <a:rPr lang="ja-JP" altLang="en-US" sz="2500" dirty="0" smtClean="0">
                <a:latin typeface="+mj-ea"/>
                <a:ea typeface="+mj-ea"/>
              </a:rPr>
              <a:t>（</a:t>
            </a:r>
            <a:r>
              <a:rPr lang="en-US" altLang="ja-JP" sz="2500" dirty="0" smtClean="0">
                <a:latin typeface="+mj-ea"/>
                <a:ea typeface="+mj-ea"/>
              </a:rPr>
              <a:t>107</a:t>
            </a:r>
            <a:r>
              <a:rPr lang="ja-JP" altLang="en-US" sz="2500" dirty="0" smtClean="0">
                <a:latin typeface="+mj-ea"/>
                <a:ea typeface="+mj-ea"/>
              </a:rPr>
              <a:t>名）</a:t>
            </a:r>
            <a:r>
              <a:rPr lang="ja-JP" altLang="en-US" sz="2500" dirty="0">
                <a:latin typeface="+mj-ea"/>
                <a:ea typeface="+mj-ea"/>
              </a:rPr>
              <a:t>　</a:t>
            </a:r>
            <a:r>
              <a:rPr lang="en-US" altLang="ja-JP" sz="2500" dirty="0" err="1" smtClean="0">
                <a:latin typeface="+mj-ea"/>
                <a:ea typeface="+mj-ea"/>
              </a:rPr>
              <a:t>nepia</a:t>
            </a:r>
            <a:r>
              <a:rPr lang="ja-JP" altLang="en-US" sz="2500" dirty="0" smtClean="0">
                <a:latin typeface="+mj-ea"/>
                <a:ea typeface="+mj-ea"/>
              </a:rPr>
              <a:t>（</a:t>
            </a:r>
            <a:r>
              <a:rPr lang="en-US" altLang="ja-JP" sz="2500" dirty="0" smtClean="0">
                <a:latin typeface="+mj-ea"/>
                <a:ea typeface="+mj-ea"/>
              </a:rPr>
              <a:t>108</a:t>
            </a:r>
            <a:r>
              <a:rPr lang="ja-JP" altLang="en-US" sz="2500" dirty="0" smtClean="0">
                <a:latin typeface="+mj-ea"/>
                <a:ea typeface="+mj-ea"/>
              </a:rPr>
              <a:t>名）</a:t>
            </a:r>
            <a:endParaRPr lang="en-US" altLang="ja-JP" sz="2500" dirty="0" smtClean="0">
              <a:latin typeface="+mj-ea"/>
              <a:ea typeface="+mj-ea"/>
            </a:endParaRPr>
          </a:p>
          <a:p>
            <a:pPr marL="0" indent="0">
              <a:buNone/>
            </a:pPr>
            <a:r>
              <a:rPr lang="ja-JP" altLang="en-US" sz="2500" dirty="0" smtClean="0">
                <a:solidFill>
                  <a:schemeClr val="accent1"/>
                </a:solidFill>
                <a:latin typeface="+mj-ea"/>
                <a:ea typeface="+mj-ea"/>
              </a:rPr>
              <a:t>有効サンプル数</a:t>
            </a:r>
            <a:r>
              <a:rPr lang="ja-JP" altLang="en-US" sz="2500" dirty="0" smtClean="0">
                <a:latin typeface="+mj-ea"/>
                <a:ea typeface="+mj-ea"/>
              </a:rPr>
              <a:t>　</a:t>
            </a:r>
            <a:endParaRPr lang="en-US" altLang="ja-JP" sz="2500" dirty="0" smtClean="0">
              <a:latin typeface="+mj-ea"/>
              <a:ea typeface="+mj-ea"/>
            </a:endParaRPr>
          </a:p>
          <a:p>
            <a:pPr marL="0" indent="0">
              <a:buNone/>
            </a:pPr>
            <a:endParaRPr lang="en-US" altLang="ja-JP" sz="2500" dirty="0">
              <a:latin typeface="+mj-ea"/>
              <a:ea typeface="+mj-ea"/>
            </a:endParaRPr>
          </a:p>
          <a:p>
            <a:pPr marL="0" indent="0">
              <a:buNone/>
            </a:pPr>
            <a:endParaRPr lang="en-US" altLang="ja-JP" sz="2500" dirty="0" smtClean="0">
              <a:latin typeface="+mj-ea"/>
              <a:ea typeface="+mj-ea"/>
            </a:endParaRPr>
          </a:p>
          <a:p>
            <a:pPr marL="0" indent="0">
              <a:buNone/>
            </a:pPr>
            <a:endParaRPr lang="en-US" altLang="ja-JP" sz="2500" dirty="0" smtClean="0">
              <a:latin typeface="+mj-ea"/>
              <a:ea typeface="+mj-ea"/>
            </a:endParaRPr>
          </a:p>
          <a:p>
            <a:pPr marL="0" indent="0">
              <a:buNone/>
            </a:pPr>
            <a:r>
              <a:rPr lang="en-US" altLang="ja-JP" sz="1400" dirty="0">
                <a:latin typeface="+mj-ea"/>
                <a:ea typeface="+mj-ea"/>
              </a:rPr>
              <a:t> </a:t>
            </a:r>
            <a:endParaRPr lang="en-US" altLang="ja-JP" sz="1400" dirty="0" smtClean="0">
              <a:latin typeface="+mj-ea"/>
              <a:ea typeface="+mj-ea"/>
            </a:endParaRPr>
          </a:p>
          <a:p>
            <a:pPr marL="0" indent="0">
              <a:buNone/>
            </a:pPr>
            <a:r>
              <a:rPr lang="ja-JP" altLang="en-US" sz="2500" dirty="0" smtClean="0">
                <a:solidFill>
                  <a:schemeClr val="accent1"/>
                </a:solidFill>
                <a:latin typeface="+mj-ea"/>
                <a:ea typeface="+mj-ea"/>
              </a:rPr>
              <a:t>分析方法　</a:t>
            </a:r>
            <a:r>
              <a:rPr lang="en-US" altLang="ja-JP" sz="2500" dirty="0" smtClean="0">
                <a:latin typeface="+mj-ea"/>
                <a:ea typeface="+mj-ea"/>
              </a:rPr>
              <a:t>Amos</a:t>
            </a:r>
            <a:r>
              <a:rPr lang="ja-JP" altLang="en-US" sz="2500" dirty="0" smtClean="0">
                <a:latin typeface="+mj-ea"/>
                <a:ea typeface="+mj-ea"/>
              </a:rPr>
              <a:t>に</a:t>
            </a:r>
            <a:r>
              <a:rPr lang="ja-JP" altLang="en-US" sz="2500" dirty="0" smtClean="0">
                <a:latin typeface="+mj-ea"/>
                <a:ea typeface="+mj-ea"/>
              </a:rPr>
              <a:t>よる</a:t>
            </a:r>
            <a:r>
              <a:rPr lang="zh-TW" altLang="en-US" sz="2500" dirty="0" smtClean="0">
                <a:latin typeface="+mj-ea"/>
                <a:ea typeface="+mj-ea"/>
              </a:rPr>
              <a:t>共分散構造分析</a:t>
            </a:r>
            <a:endParaRPr lang="en-US" altLang="ja-JP" sz="2500" dirty="0">
              <a:latin typeface="+mj-ea"/>
              <a:ea typeface="+mj-ea"/>
            </a:endParaRPr>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47</a:t>
            </a:fld>
            <a:endParaRPr kumimoji="1" lang="ja-JP" altLang="en-US"/>
          </a:p>
        </p:txBody>
      </p:sp>
      <p:sp>
        <p:nvSpPr>
          <p:cNvPr id="5" name="日付プレースホルダー 4"/>
          <p:cNvSpPr>
            <a:spLocks noGrp="1"/>
          </p:cNvSpPr>
          <p:nvPr>
            <p:ph type="dt" sz="half" idx="10"/>
          </p:nvPr>
        </p:nvSpPr>
        <p:spPr/>
        <p:txBody>
          <a:bodyPr/>
          <a:lstStyle/>
          <a:p>
            <a:fld id="{4A59353E-4872-45FB-9DFB-EC580AF89C17}" type="datetime1">
              <a:rPr kumimoji="1" lang="ja-JP" altLang="en-US" smtClean="0"/>
              <a:t>2015/12/19</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241187415"/>
              </p:ext>
            </p:extLst>
          </p:nvPr>
        </p:nvGraphicFramePr>
        <p:xfrm>
          <a:off x="395536" y="4365104"/>
          <a:ext cx="4176465" cy="1463040"/>
        </p:xfrm>
        <a:graphic>
          <a:graphicData uri="http://schemas.openxmlformats.org/drawingml/2006/table">
            <a:tbl>
              <a:tblPr firstRow="1" bandRow="1">
                <a:tableStyleId>{BDBED569-4797-4DF1-A0F4-6AAB3CD982D8}</a:tableStyleId>
              </a:tblPr>
              <a:tblGrid>
                <a:gridCol w="596638"/>
                <a:gridCol w="596637"/>
                <a:gridCol w="596638"/>
                <a:gridCol w="596638"/>
                <a:gridCol w="596638"/>
                <a:gridCol w="596638"/>
                <a:gridCol w="596638"/>
              </a:tblGrid>
              <a:tr h="365517">
                <a:tc>
                  <a:txBody>
                    <a:bodyPr/>
                    <a:lstStyle/>
                    <a:p>
                      <a:pPr algn="ctr"/>
                      <a:r>
                        <a:rPr kumimoji="1" lang="en-US" altLang="ja-JP" sz="1800" b="1" dirty="0" smtClean="0">
                          <a:solidFill>
                            <a:schemeClr val="tx1"/>
                          </a:solidFill>
                          <a:latin typeface="+mj-ea"/>
                          <a:ea typeface="+mj-ea"/>
                        </a:rPr>
                        <a:t>USJ</a:t>
                      </a:r>
                      <a:endParaRPr kumimoji="1" lang="ja-JP" altLang="en-US" sz="1800" b="1" dirty="0">
                        <a:solidFill>
                          <a:schemeClr val="tx1"/>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20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30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40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50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60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ja-JP" altLang="en-US" sz="1600" b="1" dirty="0" smtClean="0">
                          <a:solidFill>
                            <a:schemeClr val="accent5">
                              <a:lumMod val="75000"/>
                            </a:schemeClr>
                          </a:solidFill>
                          <a:latin typeface="+mj-ea"/>
                          <a:ea typeface="+mj-ea"/>
                        </a:rPr>
                        <a:t>計</a:t>
                      </a:r>
                      <a:endParaRPr kumimoji="1" lang="ja-JP" altLang="en-US" sz="1600" b="1" dirty="0">
                        <a:solidFill>
                          <a:schemeClr val="accent5">
                            <a:lumMod val="75000"/>
                          </a:schemeClr>
                        </a:solidFill>
                        <a:latin typeface="+mj-ea"/>
                        <a:ea typeface="+mj-ea"/>
                      </a:endParaRPr>
                    </a:p>
                  </a:txBody>
                  <a:tcPr/>
                </a:tc>
              </a:tr>
              <a:tr h="365517">
                <a:tc>
                  <a:txBody>
                    <a:bodyPr/>
                    <a:lstStyle/>
                    <a:p>
                      <a:pPr algn="ctr"/>
                      <a:r>
                        <a:rPr kumimoji="1" lang="ja-JP" altLang="en-US" sz="1600" b="1" dirty="0" smtClean="0">
                          <a:solidFill>
                            <a:schemeClr val="accent5">
                              <a:lumMod val="75000"/>
                            </a:schemeClr>
                          </a:solidFill>
                          <a:latin typeface="+mj-ea"/>
                          <a:ea typeface="+mj-ea"/>
                        </a:rPr>
                        <a:t>男性</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dirty="0" smtClean="0">
                          <a:latin typeface="+mj-ea"/>
                          <a:ea typeface="+mj-ea"/>
                        </a:rPr>
                        <a:t>8</a:t>
                      </a:r>
                      <a:endParaRPr kumimoji="1" lang="ja-JP" altLang="en-US" dirty="0">
                        <a:latin typeface="+mj-ea"/>
                        <a:ea typeface="+mj-ea"/>
                      </a:endParaRPr>
                    </a:p>
                  </a:txBody>
                  <a:tcPr/>
                </a:tc>
                <a:tc>
                  <a:txBody>
                    <a:bodyPr/>
                    <a:lstStyle/>
                    <a:p>
                      <a:pPr algn="ctr"/>
                      <a:r>
                        <a:rPr kumimoji="1" lang="en-US" altLang="ja-JP" dirty="0" smtClean="0">
                          <a:latin typeface="+mj-ea"/>
                          <a:ea typeface="+mj-ea"/>
                        </a:rPr>
                        <a:t>5</a:t>
                      </a:r>
                      <a:endParaRPr kumimoji="1" lang="ja-JP" altLang="en-US" dirty="0">
                        <a:latin typeface="+mj-ea"/>
                        <a:ea typeface="+mj-ea"/>
                      </a:endParaRPr>
                    </a:p>
                  </a:txBody>
                  <a:tcPr/>
                </a:tc>
                <a:tc>
                  <a:txBody>
                    <a:bodyPr/>
                    <a:lstStyle/>
                    <a:p>
                      <a:pPr algn="ctr"/>
                      <a:r>
                        <a:rPr kumimoji="1" lang="en-US" altLang="ja-JP" dirty="0" smtClean="0">
                          <a:latin typeface="+mj-ea"/>
                          <a:ea typeface="+mj-ea"/>
                        </a:rPr>
                        <a:t>9</a:t>
                      </a:r>
                      <a:endParaRPr kumimoji="1" lang="ja-JP" altLang="en-US" dirty="0">
                        <a:latin typeface="+mj-ea"/>
                        <a:ea typeface="+mj-ea"/>
                      </a:endParaRPr>
                    </a:p>
                  </a:txBody>
                  <a:tcPr/>
                </a:tc>
                <a:tc>
                  <a:txBody>
                    <a:bodyPr/>
                    <a:lstStyle/>
                    <a:p>
                      <a:pPr algn="ctr"/>
                      <a:r>
                        <a:rPr kumimoji="1" lang="en-US" altLang="ja-JP" dirty="0" smtClean="0">
                          <a:latin typeface="+mj-ea"/>
                          <a:ea typeface="+mj-ea"/>
                        </a:rPr>
                        <a:t>8</a:t>
                      </a:r>
                      <a:endParaRPr kumimoji="1" lang="ja-JP" altLang="en-US" dirty="0">
                        <a:latin typeface="+mj-ea"/>
                        <a:ea typeface="+mj-ea"/>
                      </a:endParaRPr>
                    </a:p>
                  </a:txBody>
                  <a:tcPr/>
                </a:tc>
                <a:tc>
                  <a:txBody>
                    <a:bodyPr/>
                    <a:lstStyle/>
                    <a:p>
                      <a:pPr algn="ctr"/>
                      <a:r>
                        <a:rPr kumimoji="1" lang="en-US" altLang="ja-JP" dirty="0" smtClean="0">
                          <a:latin typeface="+mj-ea"/>
                          <a:ea typeface="+mj-ea"/>
                        </a:rPr>
                        <a:t>9</a:t>
                      </a:r>
                      <a:endParaRPr kumimoji="1" lang="ja-JP" altLang="en-US" dirty="0">
                        <a:latin typeface="+mj-ea"/>
                        <a:ea typeface="+mj-ea"/>
                      </a:endParaRPr>
                    </a:p>
                  </a:txBody>
                  <a:tcPr/>
                </a:tc>
                <a:tc>
                  <a:txBody>
                    <a:bodyPr/>
                    <a:lstStyle/>
                    <a:p>
                      <a:pPr algn="ctr"/>
                      <a:r>
                        <a:rPr kumimoji="1" lang="en-US" altLang="ja-JP" dirty="0" smtClean="0">
                          <a:latin typeface="+mj-ea"/>
                          <a:ea typeface="+mj-ea"/>
                        </a:rPr>
                        <a:t>39</a:t>
                      </a:r>
                      <a:endParaRPr kumimoji="1" lang="ja-JP" altLang="en-US" dirty="0">
                        <a:latin typeface="+mj-ea"/>
                        <a:ea typeface="+mj-ea"/>
                      </a:endParaRPr>
                    </a:p>
                  </a:txBody>
                  <a:tcPr/>
                </a:tc>
              </a:tr>
              <a:tr h="365517">
                <a:tc>
                  <a:txBody>
                    <a:bodyPr/>
                    <a:lstStyle/>
                    <a:p>
                      <a:pPr algn="ctr"/>
                      <a:r>
                        <a:rPr kumimoji="1" lang="ja-JP" altLang="en-US" sz="1600" b="1" dirty="0" smtClean="0">
                          <a:solidFill>
                            <a:schemeClr val="accent5">
                              <a:lumMod val="75000"/>
                            </a:schemeClr>
                          </a:solidFill>
                          <a:latin typeface="+mj-ea"/>
                          <a:ea typeface="+mj-ea"/>
                        </a:rPr>
                        <a:t>女性</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dirty="0" smtClean="0">
                          <a:latin typeface="+mj-ea"/>
                          <a:ea typeface="+mj-ea"/>
                        </a:rPr>
                        <a:t>5</a:t>
                      </a:r>
                      <a:endParaRPr kumimoji="1" lang="ja-JP" altLang="en-US" dirty="0">
                        <a:latin typeface="+mj-ea"/>
                        <a:ea typeface="+mj-ea"/>
                      </a:endParaRPr>
                    </a:p>
                  </a:txBody>
                  <a:tcPr/>
                </a:tc>
                <a:tc>
                  <a:txBody>
                    <a:bodyPr/>
                    <a:lstStyle/>
                    <a:p>
                      <a:pPr algn="ctr"/>
                      <a:r>
                        <a:rPr kumimoji="1" lang="en-US" altLang="ja-JP" dirty="0" smtClean="0">
                          <a:latin typeface="+mj-ea"/>
                          <a:ea typeface="+mj-ea"/>
                        </a:rPr>
                        <a:t>8</a:t>
                      </a:r>
                      <a:endParaRPr kumimoji="1" lang="ja-JP" altLang="en-US" dirty="0">
                        <a:latin typeface="+mj-ea"/>
                        <a:ea typeface="+mj-ea"/>
                      </a:endParaRPr>
                    </a:p>
                  </a:txBody>
                  <a:tcPr/>
                </a:tc>
                <a:tc>
                  <a:txBody>
                    <a:bodyPr/>
                    <a:lstStyle/>
                    <a:p>
                      <a:pPr algn="ctr"/>
                      <a:r>
                        <a:rPr kumimoji="1" lang="en-US" altLang="ja-JP" dirty="0" smtClean="0">
                          <a:latin typeface="+mj-ea"/>
                          <a:ea typeface="+mj-ea"/>
                        </a:rPr>
                        <a:t>9</a:t>
                      </a:r>
                      <a:endParaRPr kumimoji="1" lang="ja-JP" altLang="en-US" dirty="0">
                        <a:latin typeface="+mj-ea"/>
                        <a:ea typeface="+mj-ea"/>
                      </a:endParaRPr>
                    </a:p>
                  </a:txBody>
                  <a:tcPr/>
                </a:tc>
                <a:tc>
                  <a:txBody>
                    <a:bodyPr/>
                    <a:lstStyle/>
                    <a:p>
                      <a:pPr algn="ctr"/>
                      <a:r>
                        <a:rPr kumimoji="1" lang="en-US" altLang="ja-JP" dirty="0" smtClean="0">
                          <a:latin typeface="+mj-ea"/>
                          <a:ea typeface="+mj-ea"/>
                        </a:rPr>
                        <a:t>7</a:t>
                      </a:r>
                      <a:endParaRPr kumimoji="1" lang="ja-JP" altLang="en-US" dirty="0">
                        <a:latin typeface="+mj-ea"/>
                        <a:ea typeface="+mj-ea"/>
                      </a:endParaRPr>
                    </a:p>
                  </a:txBody>
                  <a:tcPr/>
                </a:tc>
                <a:tc>
                  <a:txBody>
                    <a:bodyPr/>
                    <a:lstStyle/>
                    <a:p>
                      <a:pPr algn="ctr"/>
                      <a:r>
                        <a:rPr kumimoji="1" lang="en-US" altLang="ja-JP" dirty="0" smtClean="0">
                          <a:latin typeface="+mj-ea"/>
                          <a:ea typeface="+mj-ea"/>
                        </a:rPr>
                        <a:t>4</a:t>
                      </a:r>
                      <a:endParaRPr kumimoji="1" lang="ja-JP" altLang="en-US" dirty="0">
                        <a:latin typeface="+mj-ea"/>
                        <a:ea typeface="+mj-ea"/>
                      </a:endParaRPr>
                    </a:p>
                  </a:txBody>
                  <a:tcPr/>
                </a:tc>
                <a:tc>
                  <a:txBody>
                    <a:bodyPr/>
                    <a:lstStyle/>
                    <a:p>
                      <a:pPr algn="ctr"/>
                      <a:r>
                        <a:rPr kumimoji="1" lang="en-US" altLang="ja-JP" dirty="0" smtClean="0">
                          <a:latin typeface="+mj-ea"/>
                          <a:ea typeface="+mj-ea"/>
                        </a:rPr>
                        <a:t>33</a:t>
                      </a:r>
                      <a:endParaRPr kumimoji="1" lang="ja-JP" altLang="en-US" dirty="0">
                        <a:latin typeface="+mj-ea"/>
                        <a:ea typeface="+mj-ea"/>
                      </a:endParaRPr>
                    </a:p>
                  </a:txBody>
                  <a:tcPr/>
                </a:tc>
              </a:tr>
              <a:tr h="343609">
                <a:tc>
                  <a:txBody>
                    <a:bodyPr/>
                    <a:lstStyle/>
                    <a:p>
                      <a:pPr algn="ctr"/>
                      <a:r>
                        <a:rPr kumimoji="1" lang="ja-JP" altLang="en-US" sz="1600" b="1" dirty="0" smtClean="0">
                          <a:solidFill>
                            <a:schemeClr val="accent5">
                              <a:lumMod val="75000"/>
                            </a:schemeClr>
                          </a:solidFill>
                          <a:latin typeface="+mj-ea"/>
                          <a:ea typeface="+mj-ea"/>
                        </a:rPr>
                        <a:t>計</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dirty="0" smtClean="0">
                          <a:latin typeface="+mj-ea"/>
                          <a:ea typeface="+mj-ea"/>
                        </a:rPr>
                        <a:t>13</a:t>
                      </a:r>
                      <a:endParaRPr kumimoji="1" lang="ja-JP" altLang="en-US" dirty="0">
                        <a:latin typeface="+mj-ea"/>
                        <a:ea typeface="+mj-ea"/>
                      </a:endParaRPr>
                    </a:p>
                  </a:txBody>
                  <a:tcPr/>
                </a:tc>
                <a:tc>
                  <a:txBody>
                    <a:bodyPr/>
                    <a:lstStyle/>
                    <a:p>
                      <a:pPr algn="ctr"/>
                      <a:r>
                        <a:rPr kumimoji="1" lang="en-US" altLang="ja-JP" dirty="0" smtClean="0">
                          <a:latin typeface="+mj-ea"/>
                          <a:ea typeface="+mj-ea"/>
                        </a:rPr>
                        <a:t>13</a:t>
                      </a:r>
                      <a:endParaRPr kumimoji="1" lang="ja-JP" altLang="en-US" dirty="0">
                        <a:latin typeface="+mj-ea"/>
                        <a:ea typeface="+mj-ea"/>
                      </a:endParaRPr>
                    </a:p>
                  </a:txBody>
                  <a:tcPr/>
                </a:tc>
                <a:tc>
                  <a:txBody>
                    <a:bodyPr/>
                    <a:lstStyle/>
                    <a:p>
                      <a:pPr algn="ctr"/>
                      <a:r>
                        <a:rPr kumimoji="1" lang="en-US" altLang="ja-JP" dirty="0" smtClean="0">
                          <a:latin typeface="+mj-ea"/>
                          <a:ea typeface="+mj-ea"/>
                        </a:rPr>
                        <a:t>18</a:t>
                      </a:r>
                      <a:endParaRPr kumimoji="1" lang="ja-JP" altLang="en-US" dirty="0">
                        <a:latin typeface="+mj-ea"/>
                        <a:ea typeface="+mj-ea"/>
                      </a:endParaRPr>
                    </a:p>
                  </a:txBody>
                  <a:tcPr/>
                </a:tc>
                <a:tc>
                  <a:txBody>
                    <a:bodyPr/>
                    <a:lstStyle/>
                    <a:p>
                      <a:pPr algn="ctr"/>
                      <a:r>
                        <a:rPr kumimoji="1" lang="en-US" altLang="ja-JP" dirty="0" smtClean="0">
                          <a:latin typeface="+mj-ea"/>
                          <a:ea typeface="+mj-ea"/>
                        </a:rPr>
                        <a:t>15</a:t>
                      </a:r>
                      <a:endParaRPr kumimoji="1" lang="ja-JP" altLang="en-US" dirty="0">
                        <a:latin typeface="+mj-ea"/>
                        <a:ea typeface="+mj-ea"/>
                      </a:endParaRPr>
                    </a:p>
                  </a:txBody>
                  <a:tcPr/>
                </a:tc>
                <a:tc>
                  <a:txBody>
                    <a:bodyPr/>
                    <a:lstStyle/>
                    <a:p>
                      <a:pPr algn="ctr"/>
                      <a:r>
                        <a:rPr kumimoji="1" lang="en-US" altLang="ja-JP" dirty="0" smtClean="0">
                          <a:latin typeface="+mj-ea"/>
                          <a:ea typeface="+mj-ea"/>
                        </a:rPr>
                        <a:t>13</a:t>
                      </a:r>
                      <a:endParaRPr kumimoji="1" lang="ja-JP" altLang="en-US" dirty="0">
                        <a:latin typeface="+mj-ea"/>
                        <a:ea typeface="+mj-ea"/>
                      </a:endParaRPr>
                    </a:p>
                  </a:txBody>
                  <a:tcPr/>
                </a:tc>
                <a:tc>
                  <a:txBody>
                    <a:bodyPr/>
                    <a:lstStyle/>
                    <a:p>
                      <a:pPr algn="ctr"/>
                      <a:r>
                        <a:rPr kumimoji="1" lang="en-US" altLang="ja-JP" dirty="0" smtClean="0">
                          <a:solidFill>
                            <a:schemeClr val="accent1"/>
                          </a:solidFill>
                          <a:latin typeface="+mj-ea"/>
                          <a:ea typeface="+mj-ea"/>
                        </a:rPr>
                        <a:t>72</a:t>
                      </a:r>
                      <a:endParaRPr kumimoji="1" lang="ja-JP" altLang="en-US" dirty="0">
                        <a:solidFill>
                          <a:schemeClr val="accent1"/>
                        </a:solidFill>
                        <a:latin typeface="+mj-ea"/>
                        <a:ea typeface="+mj-ea"/>
                      </a:endParaRPr>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445582809"/>
              </p:ext>
            </p:extLst>
          </p:nvPr>
        </p:nvGraphicFramePr>
        <p:xfrm>
          <a:off x="4788024" y="4365104"/>
          <a:ext cx="4176465" cy="1462797"/>
        </p:xfrm>
        <a:graphic>
          <a:graphicData uri="http://schemas.openxmlformats.org/drawingml/2006/table">
            <a:tbl>
              <a:tblPr firstRow="1" bandRow="1">
                <a:tableStyleId>{BDBED569-4797-4DF1-A0F4-6AAB3CD982D8}</a:tableStyleId>
              </a:tblPr>
              <a:tblGrid>
                <a:gridCol w="596638"/>
                <a:gridCol w="596637"/>
                <a:gridCol w="596638"/>
                <a:gridCol w="596638"/>
                <a:gridCol w="596638"/>
                <a:gridCol w="596638"/>
                <a:gridCol w="596638"/>
              </a:tblGrid>
              <a:tr h="365517">
                <a:tc>
                  <a:txBody>
                    <a:bodyPr/>
                    <a:lstStyle/>
                    <a:p>
                      <a:pPr algn="ctr"/>
                      <a:r>
                        <a:rPr kumimoji="1" lang="en-US" altLang="ja-JP" sz="1400" b="1" dirty="0" err="1" smtClean="0">
                          <a:solidFill>
                            <a:schemeClr val="tx1"/>
                          </a:solidFill>
                          <a:latin typeface="+mj-ea"/>
                          <a:ea typeface="+mj-ea"/>
                        </a:rPr>
                        <a:t>nepia</a:t>
                      </a:r>
                      <a:endParaRPr kumimoji="1" lang="ja-JP" altLang="en-US" sz="1400" b="1" dirty="0">
                        <a:solidFill>
                          <a:schemeClr val="tx1"/>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20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30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40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50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sz="1600" b="1" dirty="0" smtClean="0">
                          <a:solidFill>
                            <a:schemeClr val="accent5">
                              <a:lumMod val="75000"/>
                            </a:schemeClr>
                          </a:solidFill>
                          <a:latin typeface="+mj-ea"/>
                          <a:ea typeface="+mj-ea"/>
                        </a:rPr>
                        <a:t>60</a:t>
                      </a:r>
                      <a:r>
                        <a:rPr kumimoji="1" lang="ja-JP" altLang="en-US" sz="1600" b="1" dirty="0" smtClean="0">
                          <a:solidFill>
                            <a:schemeClr val="accent5">
                              <a:lumMod val="75000"/>
                            </a:schemeClr>
                          </a:solidFill>
                          <a:latin typeface="+mj-ea"/>
                          <a:ea typeface="+mj-ea"/>
                        </a:rPr>
                        <a:t>代</a:t>
                      </a:r>
                      <a:endParaRPr kumimoji="1" lang="ja-JP" altLang="en-US" sz="1600" b="1" dirty="0">
                        <a:solidFill>
                          <a:schemeClr val="accent5">
                            <a:lumMod val="75000"/>
                          </a:schemeClr>
                        </a:solidFill>
                        <a:latin typeface="+mj-ea"/>
                        <a:ea typeface="+mj-ea"/>
                      </a:endParaRPr>
                    </a:p>
                  </a:txBody>
                  <a:tcPr/>
                </a:tc>
                <a:tc>
                  <a:txBody>
                    <a:bodyPr/>
                    <a:lstStyle/>
                    <a:p>
                      <a:pPr algn="ctr"/>
                      <a:r>
                        <a:rPr kumimoji="1" lang="ja-JP" altLang="en-US" sz="1600" b="1" dirty="0" smtClean="0">
                          <a:solidFill>
                            <a:schemeClr val="accent5">
                              <a:lumMod val="75000"/>
                            </a:schemeClr>
                          </a:solidFill>
                          <a:latin typeface="+mj-ea"/>
                          <a:ea typeface="+mj-ea"/>
                        </a:rPr>
                        <a:t>計</a:t>
                      </a:r>
                      <a:endParaRPr kumimoji="1" lang="ja-JP" altLang="en-US" sz="1600" b="1" dirty="0">
                        <a:solidFill>
                          <a:schemeClr val="accent5">
                            <a:lumMod val="75000"/>
                          </a:schemeClr>
                        </a:solidFill>
                        <a:latin typeface="+mj-ea"/>
                        <a:ea typeface="+mj-ea"/>
                      </a:endParaRPr>
                    </a:p>
                  </a:txBody>
                  <a:tcPr/>
                </a:tc>
              </a:tr>
              <a:tr h="365517">
                <a:tc>
                  <a:txBody>
                    <a:bodyPr/>
                    <a:lstStyle/>
                    <a:p>
                      <a:pPr algn="ctr"/>
                      <a:r>
                        <a:rPr kumimoji="1" lang="ja-JP" altLang="en-US" sz="1600" b="1" dirty="0" smtClean="0">
                          <a:solidFill>
                            <a:schemeClr val="accent5">
                              <a:lumMod val="75000"/>
                            </a:schemeClr>
                          </a:solidFill>
                          <a:latin typeface="+mj-ea"/>
                          <a:ea typeface="+mj-ea"/>
                        </a:rPr>
                        <a:t>男性</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dirty="0" smtClean="0">
                          <a:latin typeface="+mj-ea"/>
                          <a:ea typeface="+mj-ea"/>
                        </a:rPr>
                        <a:t>7</a:t>
                      </a:r>
                      <a:endParaRPr kumimoji="1" lang="ja-JP" altLang="en-US" dirty="0">
                        <a:latin typeface="+mj-ea"/>
                        <a:ea typeface="+mj-ea"/>
                      </a:endParaRPr>
                    </a:p>
                  </a:txBody>
                  <a:tcPr/>
                </a:tc>
                <a:tc>
                  <a:txBody>
                    <a:bodyPr/>
                    <a:lstStyle/>
                    <a:p>
                      <a:pPr algn="ctr"/>
                      <a:r>
                        <a:rPr kumimoji="1" lang="en-US" altLang="ja-JP" dirty="0" smtClean="0">
                          <a:latin typeface="+mj-ea"/>
                          <a:ea typeface="+mj-ea"/>
                        </a:rPr>
                        <a:t>10</a:t>
                      </a:r>
                      <a:endParaRPr kumimoji="1" lang="ja-JP" altLang="en-US" dirty="0">
                        <a:latin typeface="+mj-ea"/>
                        <a:ea typeface="+mj-ea"/>
                      </a:endParaRPr>
                    </a:p>
                  </a:txBody>
                  <a:tcPr/>
                </a:tc>
                <a:tc>
                  <a:txBody>
                    <a:bodyPr/>
                    <a:lstStyle/>
                    <a:p>
                      <a:pPr algn="ctr"/>
                      <a:r>
                        <a:rPr kumimoji="1" lang="en-US" altLang="ja-JP" dirty="0" smtClean="0">
                          <a:latin typeface="+mj-ea"/>
                          <a:ea typeface="+mj-ea"/>
                        </a:rPr>
                        <a:t>11</a:t>
                      </a:r>
                      <a:endParaRPr kumimoji="1" lang="ja-JP" altLang="en-US" dirty="0">
                        <a:latin typeface="+mj-ea"/>
                        <a:ea typeface="+mj-ea"/>
                      </a:endParaRPr>
                    </a:p>
                  </a:txBody>
                  <a:tcPr/>
                </a:tc>
                <a:tc>
                  <a:txBody>
                    <a:bodyPr/>
                    <a:lstStyle/>
                    <a:p>
                      <a:pPr algn="ctr"/>
                      <a:r>
                        <a:rPr kumimoji="1" lang="en-US" altLang="ja-JP" dirty="0" smtClean="0">
                          <a:latin typeface="+mj-ea"/>
                          <a:ea typeface="+mj-ea"/>
                        </a:rPr>
                        <a:t>10</a:t>
                      </a:r>
                      <a:endParaRPr kumimoji="1" lang="ja-JP" altLang="en-US" dirty="0">
                        <a:latin typeface="+mj-ea"/>
                        <a:ea typeface="+mj-ea"/>
                      </a:endParaRPr>
                    </a:p>
                  </a:txBody>
                  <a:tcPr/>
                </a:tc>
                <a:tc>
                  <a:txBody>
                    <a:bodyPr/>
                    <a:lstStyle/>
                    <a:p>
                      <a:pPr algn="ctr"/>
                      <a:r>
                        <a:rPr kumimoji="1" lang="en-US" altLang="ja-JP" dirty="0" smtClean="0">
                          <a:latin typeface="+mj-ea"/>
                          <a:ea typeface="+mj-ea"/>
                        </a:rPr>
                        <a:t>12</a:t>
                      </a:r>
                      <a:endParaRPr kumimoji="1" lang="ja-JP" altLang="en-US" dirty="0">
                        <a:latin typeface="+mj-ea"/>
                        <a:ea typeface="+mj-ea"/>
                      </a:endParaRPr>
                    </a:p>
                  </a:txBody>
                  <a:tcPr/>
                </a:tc>
                <a:tc>
                  <a:txBody>
                    <a:bodyPr/>
                    <a:lstStyle/>
                    <a:p>
                      <a:pPr algn="ctr"/>
                      <a:r>
                        <a:rPr kumimoji="1" lang="en-US" altLang="ja-JP" dirty="0" smtClean="0">
                          <a:latin typeface="+mj-ea"/>
                          <a:ea typeface="+mj-ea"/>
                        </a:rPr>
                        <a:t>50</a:t>
                      </a:r>
                      <a:endParaRPr kumimoji="1" lang="ja-JP" altLang="en-US" dirty="0">
                        <a:latin typeface="+mj-ea"/>
                        <a:ea typeface="+mj-ea"/>
                      </a:endParaRPr>
                    </a:p>
                  </a:txBody>
                  <a:tcPr/>
                </a:tc>
              </a:tr>
              <a:tr h="365517">
                <a:tc>
                  <a:txBody>
                    <a:bodyPr/>
                    <a:lstStyle/>
                    <a:p>
                      <a:pPr algn="ctr"/>
                      <a:r>
                        <a:rPr kumimoji="1" lang="ja-JP" altLang="en-US" sz="1600" b="1" dirty="0" smtClean="0">
                          <a:solidFill>
                            <a:schemeClr val="accent5">
                              <a:lumMod val="75000"/>
                            </a:schemeClr>
                          </a:solidFill>
                          <a:latin typeface="+mj-ea"/>
                          <a:ea typeface="+mj-ea"/>
                        </a:rPr>
                        <a:t>女性</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dirty="0" smtClean="0">
                          <a:latin typeface="+mj-ea"/>
                          <a:ea typeface="+mj-ea"/>
                        </a:rPr>
                        <a:t>6</a:t>
                      </a:r>
                      <a:endParaRPr kumimoji="1" lang="ja-JP" altLang="en-US" dirty="0">
                        <a:latin typeface="+mj-ea"/>
                        <a:ea typeface="+mj-ea"/>
                      </a:endParaRPr>
                    </a:p>
                  </a:txBody>
                  <a:tcPr/>
                </a:tc>
                <a:tc>
                  <a:txBody>
                    <a:bodyPr/>
                    <a:lstStyle/>
                    <a:p>
                      <a:pPr algn="ctr"/>
                      <a:r>
                        <a:rPr kumimoji="1" lang="en-US" altLang="ja-JP" dirty="0" smtClean="0">
                          <a:latin typeface="+mj-ea"/>
                          <a:ea typeface="+mj-ea"/>
                        </a:rPr>
                        <a:t>7</a:t>
                      </a:r>
                      <a:endParaRPr kumimoji="1" lang="ja-JP" altLang="en-US" dirty="0">
                        <a:latin typeface="+mj-ea"/>
                        <a:ea typeface="+mj-ea"/>
                      </a:endParaRPr>
                    </a:p>
                  </a:txBody>
                  <a:tcPr/>
                </a:tc>
                <a:tc>
                  <a:txBody>
                    <a:bodyPr/>
                    <a:lstStyle/>
                    <a:p>
                      <a:pPr algn="ctr"/>
                      <a:r>
                        <a:rPr kumimoji="1" lang="en-US" altLang="ja-JP" dirty="0" smtClean="0">
                          <a:latin typeface="+mj-ea"/>
                          <a:ea typeface="+mj-ea"/>
                        </a:rPr>
                        <a:t>10</a:t>
                      </a:r>
                      <a:endParaRPr kumimoji="1" lang="ja-JP" altLang="en-US" dirty="0">
                        <a:latin typeface="+mj-ea"/>
                        <a:ea typeface="+mj-ea"/>
                      </a:endParaRPr>
                    </a:p>
                  </a:txBody>
                  <a:tcPr/>
                </a:tc>
                <a:tc>
                  <a:txBody>
                    <a:bodyPr/>
                    <a:lstStyle/>
                    <a:p>
                      <a:pPr algn="ctr"/>
                      <a:r>
                        <a:rPr kumimoji="1" lang="en-US" altLang="ja-JP" dirty="0" smtClean="0">
                          <a:latin typeface="+mj-ea"/>
                          <a:ea typeface="+mj-ea"/>
                        </a:rPr>
                        <a:t>10</a:t>
                      </a:r>
                      <a:endParaRPr kumimoji="1" lang="ja-JP" altLang="en-US" dirty="0">
                        <a:latin typeface="+mj-ea"/>
                        <a:ea typeface="+mj-ea"/>
                      </a:endParaRPr>
                    </a:p>
                  </a:txBody>
                  <a:tcPr/>
                </a:tc>
                <a:tc>
                  <a:txBody>
                    <a:bodyPr/>
                    <a:lstStyle/>
                    <a:p>
                      <a:pPr algn="ctr"/>
                      <a:r>
                        <a:rPr kumimoji="1" lang="en-US" altLang="ja-JP" dirty="0" smtClean="0">
                          <a:latin typeface="+mj-ea"/>
                          <a:ea typeface="+mj-ea"/>
                        </a:rPr>
                        <a:t>12</a:t>
                      </a:r>
                      <a:endParaRPr kumimoji="1" lang="ja-JP" altLang="en-US" dirty="0">
                        <a:latin typeface="+mj-ea"/>
                        <a:ea typeface="+mj-ea"/>
                      </a:endParaRPr>
                    </a:p>
                  </a:txBody>
                  <a:tcPr/>
                </a:tc>
                <a:tc>
                  <a:txBody>
                    <a:bodyPr/>
                    <a:lstStyle/>
                    <a:p>
                      <a:pPr algn="ctr"/>
                      <a:r>
                        <a:rPr kumimoji="1" lang="en-US" altLang="ja-JP" dirty="0" smtClean="0">
                          <a:latin typeface="+mj-ea"/>
                          <a:ea typeface="+mj-ea"/>
                        </a:rPr>
                        <a:t>45</a:t>
                      </a:r>
                      <a:endParaRPr kumimoji="1" lang="ja-JP" altLang="en-US" dirty="0">
                        <a:latin typeface="+mj-ea"/>
                        <a:ea typeface="+mj-ea"/>
                      </a:endParaRPr>
                    </a:p>
                  </a:txBody>
                  <a:tcPr/>
                </a:tc>
              </a:tr>
              <a:tr h="343609">
                <a:tc>
                  <a:txBody>
                    <a:bodyPr/>
                    <a:lstStyle/>
                    <a:p>
                      <a:pPr algn="ctr"/>
                      <a:r>
                        <a:rPr kumimoji="1" lang="ja-JP" altLang="en-US" sz="1600" b="1" dirty="0" smtClean="0">
                          <a:solidFill>
                            <a:schemeClr val="accent5">
                              <a:lumMod val="75000"/>
                            </a:schemeClr>
                          </a:solidFill>
                          <a:latin typeface="+mj-ea"/>
                          <a:ea typeface="+mj-ea"/>
                        </a:rPr>
                        <a:t>計</a:t>
                      </a:r>
                      <a:endParaRPr kumimoji="1" lang="ja-JP" altLang="en-US" sz="1600" b="1" dirty="0">
                        <a:solidFill>
                          <a:schemeClr val="accent5">
                            <a:lumMod val="75000"/>
                          </a:schemeClr>
                        </a:solidFill>
                        <a:latin typeface="+mj-ea"/>
                        <a:ea typeface="+mj-ea"/>
                      </a:endParaRPr>
                    </a:p>
                  </a:txBody>
                  <a:tcPr/>
                </a:tc>
                <a:tc>
                  <a:txBody>
                    <a:bodyPr/>
                    <a:lstStyle/>
                    <a:p>
                      <a:pPr algn="ctr"/>
                      <a:r>
                        <a:rPr kumimoji="1" lang="en-US" altLang="ja-JP" dirty="0" smtClean="0">
                          <a:latin typeface="+mj-ea"/>
                          <a:ea typeface="+mj-ea"/>
                        </a:rPr>
                        <a:t>13</a:t>
                      </a:r>
                      <a:endParaRPr kumimoji="1" lang="ja-JP" altLang="en-US" dirty="0">
                        <a:latin typeface="+mj-ea"/>
                        <a:ea typeface="+mj-ea"/>
                      </a:endParaRPr>
                    </a:p>
                  </a:txBody>
                  <a:tcPr/>
                </a:tc>
                <a:tc>
                  <a:txBody>
                    <a:bodyPr/>
                    <a:lstStyle/>
                    <a:p>
                      <a:pPr algn="ctr"/>
                      <a:r>
                        <a:rPr kumimoji="1" lang="en-US" altLang="ja-JP" dirty="0" smtClean="0">
                          <a:latin typeface="+mj-ea"/>
                          <a:ea typeface="+mj-ea"/>
                        </a:rPr>
                        <a:t>17</a:t>
                      </a:r>
                      <a:endParaRPr kumimoji="1" lang="ja-JP" altLang="en-US" dirty="0">
                        <a:latin typeface="+mj-ea"/>
                        <a:ea typeface="+mj-ea"/>
                      </a:endParaRPr>
                    </a:p>
                  </a:txBody>
                  <a:tcPr/>
                </a:tc>
                <a:tc>
                  <a:txBody>
                    <a:bodyPr/>
                    <a:lstStyle/>
                    <a:p>
                      <a:pPr algn="ctr"/>
                      <a:r>
                        <a:rPr kumimoji="1" lang="en-US" altLang="ja-JP" dirty="0" smtClean="0">
                          <a:latin typeface="+mj-ea"/>
                          <a:ea typeface="+mj-ea"/>
                        </a:rPr>
                        <a:t>21</a:t>
                      </a:r>
                      <a:endParaRPr kumimoji="1" lang="ja-JP" altLang="en-US" dirty="0">
                        <a:latin typeface="+mj-ea"/>
                        <a:ea typeface="+mj-ea"/>
                      </a:endParaRPr>
                    </a:p>
                  </a:txBody>
                  <a:tcPr/>
                </a:tc>
                <a:tc>
                  <a:txBody>
                    <a:bodyPr/>
                    <a:lstStyle/>
                    <a:p>
                      <a:pPr algn="ctr"/>
                      <a:r>
                        <a:rPr kumimoji="1" lang="en-US" altLang="ja-JP" dirty="0" smtClean="0">
                          <a:latin typeface="+mj-ea"/>
                          <a:ea typeface="+mj-ea"/>
                        </a:rPr>
                        <a:t>20</a:t>
                      </a:r>
                      <a:endParaRPr kumimoji="1" lang="ja-JP" altLang="en-US" dirty="0">
                        <a:latin typeface="+mj-ea"/>
                        <a:ea typeface="+mj-ea"/>
                      </a:endParaRPr>
                    </a:p>
                  </a:txBody>
                  <a:tcPr/>
                </a:tc>
                <a:tc>
                  <a:txBody>
                    <a:bodyPr/>
                    <a:lstStyle/>
                    <a:p>
                      <a:pPr algn="ctr"/>
                      <a:r>
                        <a:rPr kumimoji="1" lang="en-US" altLang="ja-JP" dirty="0" smtClean="0">
                          <a:latin typeface="+mj-ea"/>
                          <a:ea typeface="+mj-ea"/>
                        </a:rPr>
                        <a:t>24</a:t>
                      </a:r>
                      <a:endParaRPr kumimoji="1" lang="ja-JP" altLang="en-US" dirty="0">
                        <a:latin typeface="+mj-ea"/>
                        <a:ea typeface="+mj-ea"/>
                      </a:endParaRPr>
                    </a:p>
                  </a:txBody>
                  <a:tcPr/>
                </a:tc>
                <a:tc>
                  <a:txBody>
                    <a:bodyPr/>
                    <a:lstStyle/>
                    <a:p>
                      <a:pPr algn="ctr"/>
                      <a:r>
                        <a:rPr kumimoji="1" lang="en-US" altLang="ja-JP" dirty="0" smtClean="0">
                          <a:solidFill>
                            <a:schemeClr val="accent1"/>
                          </a:solidFill>
                          <a:latin typeface="+mj-ea"/>
                          <a:ea typeface="+mj-ea"/>
                        </a:rPr>
                        <a:t>95</a:t>
                      </a:r>
                      <a:endParaRPr kumimoji="1" lang="ja-JP" altLang="en-US" dirty="0">
                        <a:solidFill>
                          <a:schemeClr val="accent1"/>
                        </a:solidFill>
                        <a:latin typeface="+mj-ea"/>
                        <a:ea typeface="+mj-ea"/>
                      </a:endParaRPr>
                    </a:p>
                  </a:txBody>
                  <a:tcPr/>
                </a:tc>
              </a:tr>
            </a:tbl>
          </a:graphicData>
        </a:graphic>
      </p:graphicFrame>
    </p:spTree>
    <p:extLst>
      <p:ext uri="{BB962C8B-B14F-4D97-AF65-F5344CB8AC3E}">
        <p14:creationId xmlns:p14="http://schemas.microsoft.com/office/powerpoint/2010/main" val="18421114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調査結果</a:t>
            </a:r>
            <a:endParaRPr kumimoji="1" lang="ja-JP" altLang="en-US" dirty="0"/>
          </a:p>
        </p:txBody>
      </p:sp>
      <p:sp>
        <p:nvSpPr>
          <p:cNvPr id="2" name="日付プレースホルダー 1"/>
          <p:cNvSpPr>
            <a:spLocks noGrp="1"/>
          </p:cNvSpPr>
          <p:nvPr>
            <p:ph type="dt" sz="half" idx="10"/>
          </p:nvPr>
        </p:nvSpPr>
        <p:spPr/>
        <p:txBody>
          <a:bodyPr/>
          <a:lstStyle/>
          <a:p>
            <a:fld id="{64ECC241-5AC7-47F8-B49F-5467CD8AA773}" type="datetime1">
              <a:rPr kumimoji="1" lang="ja-JP" altLang="en-US" smtClean="0"/>
              <a:t>2015/12/19</a:t>
            </a:fld>
            <a:endParaRPr kumimoji="1" lang="ja-JP" altLang="en-US"/>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48</a:t>
            </a:fld>
            <a:endParaRPr kumimoji="1" lang="ja-JP" altLang="en-US"/>
          </a:p>
        </p:txBody>
      </p:sp>
      <p:sp>
        <p:nvSpPr>
          <p:cNvPr id="5" name="コンテンツ プレースホルダー 4"/>
          <p:cNvSpPr>
            <a:spLocks noGrp="1"/>
          </p:cNvSpPr>
          <p:nvPr>
            <p:ph sz="quarter" idx="1"/>
          </p:nvPr>
        </p:nvSpPr>
        <p:spPr/>
        <p:txBody>
          <a:bodyPr/>
          <a:lstStyle/>
          <a:p>
            <a:endParaRPr kumimoji="1" lang="ja-JP" altLang="en-US" dirty="0"/>
          </a:p>
        </p:txBody>
      </p:sp>
      <p:sp>
        <p:nvSpPr>
          <p:cNvPr id="6" name="角丸四角形 5"/>
          <p:cNvSpPr/>
          <p:nvPr/>
        </p:nvSpPr>
        <p:spPr>
          <a:xfrm>
            <a:off x="1403648" y="2262014"/>
            <a:ext cx="6480720" cy="302433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11760" y="2996952"/>
            <a:ext cx="4680520" cy="1323439"/>
          </a:xfrm>
          <a:prstGeom prst="rect">
            <a:avLst/>
          </a:prstGeom>
          <a:noFill/>
        </p:spPr>
        <p:txBody>
          <a:bodyPr wrap="square" rtlCol="0">
            <a:spAutoFit/>
          </a:bodyPr>
          <a:lstStyle/>
          <a:p>
            <a:r>
              <a:rPr kumimoji="1" lang="ja-JP" altLang="en-US" sz="4000" dirty="0" smtClean="0">
                <a:solidFill>
                  <a:schemeClr val="bg1"/>
                </a:solidFill>
                <a:latin typeface="+mj-ea"/>
                <a:ea typeface="+mj-ea"/>
              </a:rPr>
              <a:t>以下に</a:t>
            </a:r>
            <a:endParaRPr kumimoji="1" lang="en-US" altLang="ja-JP" sz="4000" dirty="0" smtClean="0">
              <a:solidFill>
                <a:schemeClr val="bg1"/>
              </a:solidFill>
              <a:latin typeface="+mj-ea"/>
              <a:ea typeface="+mj-ea"/>
            </a:endParaRPr>
          </a:p>
          <a:p>
            <a:r>
              <a:rPr kumimoji="1" lang="ja-JP" altLang="en-US" sz="4000" dirty="0" smtClean="0">
                <a:solidFill>
                  <a:schemeClr val="bg1"/>
                </a:solidFill>
                <a:latin typeface="+mj-ea"/>
                <a:ea typeface="+mj-ea"/>
              </a:rPr>
              <a:t>調査結果をまとめる</a:t>
            </a:r>
            <a:endParaRPr kumimoji="1" lang="ja-JP" altLang="en-US" sz="4000" dirty="0">
              <a:solidFill>
                <a:schemeClr val="bg1"/>
              </a:solidFill>
              <a:latin typeface="+mj-ea"/>
              <a:ea typeface="+mj-ea"/>
            </a:endParaRPr>
          </a:p>
        </p:txBody>
      </p:sp>
    </p:spTree>
    <p:extLst>
      <p:ext uri="{BB962C8B-B14F-4D97-AF65-F5344CB8AC3E}">
        <p14:creationId xmlns:p14="http://schemas.microsoft.com/office/powerpoint/2010/main" val="21339847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7831" y="2047977"/>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1581908" y="2047977"/>
            <a:ext cx="2029783" cy="923330"/>
          </a:xfrm>
          <a:prstGeom prst="rect">
            <a:avLst/>
          </a:prstGeom>
          <a:noFill/>
          <a:ln>
            <a:noFill/>
          </a:ln>
        </p:spPr>
        <p:txBody>
          <a:bodyPr wrap="square" rtlCol="0">
            <a:spAutoFit/>
          </a:bodyPr>
          <a:lstStyle/>
          <a:p>
            <a:r>
              <a:rPr kumimoji="1" lang="ja-JP" altLang="en-US" dirty="0" smtClean="0">
                <a:latin typeface="+mj-ea"/>
                <a:ea typeface="+mj-ea"/>
              </a:rPr>
              <a:t>ＣＲＭへの関心</a:t>
            </a:r>
            <a:endParaRPr kumimoji="1" lang="en-US" altLang="ja-JP" dirty="0" smtClean="0">
              <a:latin typeface="+mj-ea"/>
              <a:ea typeface="+mj-ea"/>
            </a:endParaRPr>
          </a:p>
          <a:p>
            <a:r>
              <a:rPr lang="ja-JP" altLang="en-US" dirty="0" smtClean="0">
                <a:latin typeface="+mj-ea"/>
                <a:ea typeface="+mj-ea"/>
              </a:rPr>
              <a:t>（ＣＲＭの認知度・社会貢献意識）</a:t>
            </a:r>
            <a:endParaRPr kumimoji="1" lang="ja-JP" altLang="en-US" dirty="0">
              <a:latin typeface="+mj-ea"/>
              <a:ea typeface="+mj-ea"/>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0125" y="3084388"/>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1556418" y="3331318"/>
            <a:ext cx="2533839" cy="646331"/>
          </a:xfrm>
          <a:prstGeom prst="rect">
            <a:avLst/>
          </a:prstGeom>
          <a:noFill/>
          <a:ln>
            <a:noFill/>
          </a:ln>
        </p:spPr>
        <p:txBody>
          <a:bodyPr wrap="square" rtlCol="0">
            <a:spAutoFit/>
          </a:bodyPr>
          <a:lstStyle/>
          <a:p>
            <a:r>
              <a:rPr kumimoji="1" lang="ja-JP" altLang="en-US" dirty="0" smtClean="0">
                <a:latin typeface="+mj-ea"/>
                <a:ea typeface="+mj-ea"/>
              </a:rPr>
              <a:t>期間</a:t>
            </a:r>
            <a:endParaRPr kumimoji="1" lang="en-US" altLang="ja-JP" dirty="0" smtClean="0">
              <a:latin typeface="+mj-ea"/>
              <a:ea typeface="+mj-ea"/>
            </a:endParaRPr>
          </a:p>
          <a:p>
            <a:r>
              <a:rPr lang="ja-JP" altLang="en-US" dirty="0" smtClean="0">
                <a:latin typeface="+mj-ea"/>
                <a:ea typeface="+mj-ea"/>
              </a:rPr>
              <a:t>（実施期間・継続年数）</a:t>
            </a:r>
            <a:endParaRPr kumimoji="1" lang="ja-JP" altLang="en-US" dirty="0">
              <a:latin typeface="+mj-ea"/>
              <a:ea typeface="+mj-ea"/>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4809" y="986714"/>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1595467" y="945252"/>
            <a:ext cx="2736304" cy="923330"/>
          </a:xfrm>
          <a:prstGeom prst="rect">
            <a:avLst/>
          </a:prstGeom>
          <a:noFill/>
          <a:ln>
            <a:noFill/>
          </a:ln>
        </p:spPr>
        <p:txBody>
          <a:bodyPr wrap="square" rtlCol="0">
            <a:spAutoFit/>
          </a:bodyPr>
          <a:lstStyle/>
          <a:p>
            <a:r>
              <a:rPr kumimoji="1" lang="ja-JP" altLang="en-US" dirty="0" smtClean="0">
                <a:latin typeface="+mj-ea"/>
                <a:ea typeface="+mj-ea"/>
              </a:rPr>
              <a:t>ブランド力</a:t>
            </a:r>
            <a:endParaRPr kumimoji="1" lang="en-US" altLang="ja-JP" dirty="0" smtClean="0">
              <a:latin typeface="+mj-ea"/>
              <a:ea typeface="+mj-ea"/>
            </a:endParaRPr>
          </a:p>
          <a:p>
            <a:r>
              <a:rPr lang="ja-JP" altLang="en-US" dirty="0" smtClean="0">
                <a:latin typeface="+mj-ea"/>
                <a:ea typeface="+mj-ea"/>
              </a:rPr>
              <a:t>（認知度・ブランドイメージ・愛着度・知覚品質）</a:t>
            </a:r>
            <a:endParaRPr kumimoji="1" lang="ja-JP" altLang="en-US" dirty="0">
              <a:latin typeface="+mj-ea"/>
              <a:ea typeface="+mj-ea"/>
            </a:endParaRPr>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87832" y="4207012"/>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1630612" y="4366646"/>
            <a:ext cx="2747678" cy="646331"/>
          </a:xfrm>
          <a:prstGeom prst="rect">
            <a:avLst/>
          </a:prstGeom>
          <a:noFill/>
          <a:ln>
            <a:noFill/>
          </a:ln>
        </p:spPr>
        <p:txBody>
          <a:bodyPr wrap="square" rtlCol="0">
            <a:spAutoFit/>
          </a:bodyPr>
          <a:lstStyle/>
          <a:p>
            <a:r>
              <a:rPr kumimoji="1" lang="ja-JP" altLang="en-US" dirty="0" smtClean="0">
                <a:latin typeface="+mj-ea"/>
                <a:ea typeface="+mj-ea"/>
              </a:rPr>
              <a:t>ＣＲＭ活動への態度</a:t>
            </a:r>
            <a:endParaRPr kumimoji="1" lang="en-US" altLang="ja-JP" dirty="0" smtClean="0">
              <a:latin typeface="+mj-ea"/>
              <a:ea typeface="+mj-ea"/>
            </a:endParaRPr>
          </a:p>
          <a:p>
            <a:r>
              <a:rPr lang="ja-JP" altLang="en-US" dirty="0" smtClean="0">
                <a:latin typeface="+mj-ea"/>
                <a:ea typeface="+mj-ea"/>
              </a:rPr>
              <a:t>（満足・好ましい・有意義）</a:t>
            </a:r>
            <a:endParaRPr kumimoji="1" lang="ja-JP" altLang="en-US" dirty="0">
              <a:latin typeface="+mj-ea"/>
              <a:ea typeface="+mj-ea"/>
            </a:endParaRPr>
          </a:p>
        </p:txBody>
      </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26129" y="5365372"/>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テキスト ボックス 12"/>
          <p:cNvSpPr txBox="1"/>
          <p:nvPr/>
        </p:nvSpPr>
        <p:spPr>
          <a:xfrm>
            <a:off x="1605584" y="5544925"/>
            <a:ext cx="2700697" cy="646331"/>
          </a:xfrm>
          <a:prstGeom prst="rect">
            <a:avLst/>
          </a:prstGeom>
          <a:noFill/>
          <a:ln>
            <a:noFill/>
          </a:ln>
        </p:spPr>
        <p:txBody>
          <a:bodyPr wrap="square" rtlCol="0">
            <a:spAutoFit/>
          </a:bodyPr>
          <a:lstStyle/>
          <a:p>
            <a:r>
              <a:rPr lang="ja-JP" altLang="en-US" dirty="0">
                <a:latin typeface="+mj-ea"/>
                <a:ea typeface="+mj-ea"/>
              </a:rPr>
              <a:t>ブランド</a:t>
            </a:r>
            <a:r>
              <a:rPr kumimoji="1" lang="ja-JP" altLang="en-US" dirty="0" smtClean="0">
                <a:latin typeface="+mj-ea"/>
                <a:ea typeface="+mj-ea"/>
              </a:rPr>
              <a:t>への態度</a:t>
            </a:r>
            <a:endParaRPr kumimoji="1" lang="en-US" altLang="ja-JP" dirty="0" smtClean="0">
              <a:latin typeface="+mj-ea"/>
              <a:ea typeface="+mj-ea"/>
            </a:endParaRPr>
          </a:p>
          <a:p>
            <a:r>
              <a:rPr lang="ja-JP" altLang="en-US" dirty="0" smtClean="0">
                <a:latin typeface="+mj-ea"/>
                <a:ea typeface="+mj-ea"/>
              </a:rPr>
              <a:t>（満足・好ましい・有意義）</a:t>
            </a:r>
            <a:endParaRPr kumimoji="1" lang="ja-JP" altLang="en-US" dirty="0">
              <a:latin typeface="+mj-ea"/>
              <a:ea typeface="+mj-ea"/>
            </a:endParaRPr>
          </a:p>
        </p:txBody>
      </p:sp>
      <p:sp>
        <p:nvSpPr>
          <p:cNvPr id="12" name="テキスト ボックス 11"/>
          <p:cNvSpPr txBox="1"/>
          <p:nvPr/>
        </p:nvSpPr>
        <p:spPr>
          <a:xfrm>
            <a:off x="154426" y="158902"/>
            <a:ext cx="3744416" cy="707886"/>
          </a:xfrm>
          <a:prstGeom prst="rect">
            <a:avLst/>
          </a:prstGeom>
          <a:noFill/>
          <a:ln>
            <a:noFill/>
          </a:ln>
        </p:spPr>
        <p:txBody>
          <a:bodyPr wrap="square" rtlCol="0">
            <a:spAutoFit/>
          </a:bodyPr>
          <a:lstStyle/>
          <a:p>
            <a:r>
              <a:rPr kumimoji="1" lang="en-US" altLang="ja-JP" sz="2000" dirty="0" smtClean="0">
                <a:latin typeface="+mj-ea"/>
                <a:ea typeface="+mj-ea"/>
              </a:rPr>
              <a:t>Cronbach</a:t>
            </a:r>
            <a:r>
              <a:rPr kumimoji="1" lang="ja-JP" altLang="en-US" sz="2000" dirty="0" smtClean="0">
                <a:latin typeface="+mj-ea"/>
                <a:ea typeface="+mj-ea"/>
              </a:rPr>
              <a:t>の</a:t>
            </a:r>
            <a:r>
              <a:rPr lang="en-US" altLang="ja-JP" sz="2000" dirty="0" smtClean="0">
                <a:latin typeface="+mj-ea"/>
                <a:ea typeface="+mj-ea"/>
              </a:rPr>
              <a:t>α</a:t>
            </a:r>
            <a:r>
              <a:rPr lang="ja-JP" altLang="en-US" sz="2000" dirty="0" smtClean="0">
                <a:latin typeface="+mj-ea"/>
                <a:ea typeface="+mj-ea"/>
              </a:rPr>
              <a:t>係数</a:t>
            </a:r>
            <a:endParaRPr lang="en-US" altLang="ja-JP" sz="2000" dirty="0" smtClean="0">
              <a:latin typeface="+mj-ea"/>
              <a:ea typeface="+mj-ea"/>
            </a:endParaRPr>
          </a:p>
          <a:p>
            <a:r>
              <a:rPr kumimoji="1" lang="ja-JP" altLang="en-US" sz="2000" dirty="0" smtClean="0">
                <a:latin typeface="+mj-ea"/>
                <a:ea typeface="+mj-ea"/>
              </a:rPr>
              <a:t>⇒信頼性分析</a:t>
            </a:r>
            <a:endParaRPr kumimoji="1" lang="ja-JP" altLang="en-US" sz="2000" dirty="0">
              <a:latin typeface="+mj-ea"/>
              <a:ea typeface="+mj-ea"/>
            </a:endParaRPr>
          </a:p>
        </p:txBody>
      </p:sp>
      <p:pic>
        <p:nvPicPr>
          <p:cNvPr id="3"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50938" y="984374"/>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47793" y="2047977"/>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23861" y="3093470"/>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25449" y="4214349"/>
            <a:ext cx="1646237" cy="8175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22303" y="5363899"/>
            <a:ext cx="1647825" cy="819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p:nvSpPr>
        <p:spPr>
          <a:xfrm>
            <a:off x="6878417" y="482068"/>
            <a:ext cx="1806329" cy="369332"/>
          </a:xfrm>
          <a:prstGeom prst="rect">
            <a:avLst/>
          </a:prstGeom>
          <a:noFill/>
          <a:ln>
            <a:noFill/>
          </a:ln>
        </p:spPr>
        <p:txBody>
          <a:bodyPr wrap="square" rtlCol="0">
            <a:spAutoFit/>
          </a:bodyPr>
          <a:lstStyle/>
          <a:p>
            <a:r>
              <a:rPr kumimoji="1" lang="ja-JP" altLang="en-US" dirty="0" smtClean="0">
                <a:latin typeface="+mj-ea"/>
                <a:ea typeface="+mj-ea"/>
              </a:rPr>
              <a:t>サービス（ＵＳＪ）</a:t>
            </a:r>
            <a:endParaRPr kumimoji="1" lang="ja-JP" altLang="en-US" dirty="0">
              <a:latin typeface="+mj-ea"/>
              <a:ea typeface="+mj-ea"/>
            </a:endParaRPr>
          </a:p>
        </p:txBody>
      </p:sp>
      <p:sp>
        <p:nvSpPr>
          <p:cNvPr id="20" name="テキスト ボックス 19"/>
          <p:cNvSpPr txBox="1"/>
          <p:nvPr/>
        </p:nvSpPr>
        <p:spPr>
          <a:xfrm>
            <a:off x="4546602" y="491479"/>
            <a:ext cx="1806329" cy="369332"/>
          </a:xfrm>
          <a:prstGeom prst="rect">
            <a:avLst/>
          </a:prstGeom>
          <a:noFill/>
          <a:ln>
            <a:noFill/>
          </a:ln>
        </p:spPr>
        <p:txBody>
          <a:bodyPr wrap="square" rtlCol="0">
            <a:spAutoFit/>
          </a:bodyPr>
          <a:lstStyle/>
          <a:p>
            <a:r>
              <a:rPr lang="ja-JP" altLang="en-US" dirty="0">
                <a:latin typeface="+mj-ea"/>
                <a:ea typeface="+mj-ea"/>
              </a:rPr>
              <a:t>もの</a:t>
            </a:r>
            <a:r>
              <a:rPr kumimoji="1" lang="ja-JP" altLang="en-US" dirty="0" smtClean="0">
                <a:latin typeface="+mj-ea"/>
                <a:ea typeface="+mj-ea"/>
              </a:rPr>
              <a:t>（ネピア）</a:t>
            </a:r>
            <a:endParaRPr kumimoji="1" lang="ja-JP" altLang="en-US" dirty="0">
              <a:latin typeface="+mj-ea"/>
              <a:ea typeface="+mj-ea"/>
            </a:endParaRPr>
          </a:p>
        </p:txBody>
      </p:sp>
      <p:sp>
        <p:nvSpPr>
          <p:cNvPr id="23" name="角丸四角形 22"/>
          <p:cNvSpPr/>
          <p:nvPr/>
        </p:nvSpPr>
        <p:spPr>
          <a:xfrm rot="16200000">
            <a:off x="4700657" y="-2346053"/>
            <a:ext cx="989634" cy="743963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4" name="角丸四角形 23"/>
          <p:cNvSpPr/>
          <p:nvPr/>
        </p:nvSpPr>
        <p:spPr>
          <a:xfrm rot="16200000">
            <a:off x="4757562" y="-1233930"/>
            <a:ext cx="880500" cy="744431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5" name="角丸四角形 24"/>
          <p:cNvSpPr/>
          <p:nvPr/>
        </p:nvSpPr>
        <p:spPr>
          <a:xfrm rot="16200000">
            <a:off x="4748842" y="-188798"/>
            <a:ext cx="893262" cy="743963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6" name="角丸四角形 25"/>
          <p:cNvSpPr/>
          <p:nvPr/>
        </p:nvSpPr>
        <p:spPr>
          <a:xfrm rot="16200000">
            <a:off x="4741641" y="941026"/>
            <a:ext cx="907666" cy="743963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7" name="角丸四角形 26"/>
          <p:cNvSpPr/>
          <p:nvPr/>
        </p:nvSpPr>
        <p:spPr>
          <a:xfrm rot="16200000">
            <a:off x="4721709" y="2117845"/>
            <a:ext cx="947530" cy="743963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Tree>
    <p:extLst>
      <p:ext uri="{BB962C8B-B14F-4D97-AF65-F5344CB8AC3E}">
        <p14:creationId xmlns:p14="http://schemas.microsoft.com/office/powerpoint/2010/main" val="2748816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5</a:t>
            </a:fld>
            <a:endParaRPr kumimoji="1" lang="ja-JP" altLang="en-US" dirty="0"/>
          </a:p>
        </p:txBody>
      </p:sp>
      <p:sp>
        <p:nvSpPr>
          <p:cNvPr id="3" name="コンテンツ プレースホルダー 2"/>
          <p:cNvSpPr>
            <a:spLocks noGrp="1"/>
          </p:cNvSpPr>
          <p:nvPr>
            <p:ph sz="quarter" idx="1"/>
          </p:nvPr>
        </p:nvSpPr>
        <p:spPr>
          <a:xfrm>
            <a:off x="320040" y="1772816"/>
            <a:ext cx="8503920" cy="4572000"/>
          </a:xfrm>
        </p:spPr>
        <p:txBody>
          <a:bodyPr>
            <a:normAutofit/>
          </a:bodyPr>
          <a:lstStyle/>
          <a:p>
            <a:pPr marL="0" indent="0" algn="ctr">
              <a:buNone/>
            </a:pPr>
            <a:r>
              <a:rPr kumimoji="1" lang="ja-JP" altLang="en-US" sz="2800" dirty="0" smtClean="0">
                <a:latin typeface="+mj-ea"/>
                <a:ea typeface="+mj-ea"/>
              </a:rPr>
              <a:t>“社会”をよりよくすることを主眼に置いた</a:t>
            </a:r>
            <a:endParaRPr kumimoji="1" lang="en-US" altLang="ja-JP" sz="2800" dirty="0" smtClean="0">
              <a:latin typeface="+mj-ea"/>
              <a:ea typeface="+mj-ea"/>
            </a:endParaRPr>
          </a:p>
          <a:p>
            <a:pPr marL="0" indent="0" algn="ctr">
              <a:buNone/>
            </a:pPr>
            <a:r>
              <a:rPr lang="ja-JP" altLang="en-US" sz="2800" dirty="0" smtClean="0">
                <a:latin typeface="+mj-ea"/>
                <a:ea typeface="+mj-ea"/>
              </a:rPr>
              <a:t>　価値</a:t>
            </a:r>
            <a:r>
              <a:rPr lang="ja-JP" altLang="en-US" sz="2800" dirty="0">
                <a:latin typeface="+mj-ea"/>
                <a:ea typeface="+mj-ea"/>
              </a:rPr>
              <a:t>主導</a:t>
            </a:r>
            <a:r>
              <a:rPr lang="ja-JP" altLang="en-US" sz="2800" dirty="0" smtClean="0">
                <a:latin typeface="+mj-ea"/>
                <a:ea typeface="+mj-ea"/>
              </a:rPr>
              <a:t>のマーケティングへの転換</a:t>
            </a:r>
            <a:endParaRPr lang="en-US" altLang="ja-JP" sz="2800" dirty="0" smtClean="0">
              <a:latin typeface="+mj-ea"/>
              <a:ea typeface="+mj-ea"/>
            </a:endParaRPr>
          </a:p>
          <a:p>
            <a:pPr marL="0" indent="0" algn="ctr">
              <a:buNone/>
            </a:pPr>
            <a:endParaRPr kumimoji="1" lang="en-US" altLang="ja-JP" sz="2800" dirty="0" smtClean="0">
              <a:latin typeface="+mj-ea"/>
              <a:ea typeface="+mj-ea"/>
            </a:endParaRPr>
          </a:p>
          <a:p>
            <a:pPr marL="0" indent="0" algn="ctr">
              <a:buNone/>
            </a:pPr>
            <a:endParaRPr kumimoji="1" lang="en-US" altLang="ja-JP" sz="2800" dirty="0">
              <a:latin typeface="+mj-ea"/>
              <a:ea typeface="+mj-ea"/>
            </a:endParaRPr>
          </a:p>
          <a:p>
            <a:pPr marL="0" indent="0" algn="ctr">
              <a:buNone/>
            </a:pPr>
            <a:r>
              <a:rPr kumimoji="1" lang="ja-JP" altLang="en-US" sz="2800" dirty="0" smtClean="0">
                <a:latin typeface="+mj-ea"/>
                <a:ea typeface="+mj-ea"/>
              </a:rPr>
              <a:t>「社会的課題の解決」と「製品の販売促進」を</a:t>
            </a:r>
            <a:endParaRPr kumimoji="1" lang="en-US" altLang="ja-JP" sz="2800" dirty="0" smtClean="0">
              <a:latin typeface="+mj-ea"/>
              <a:ea typeface="+mj-ea"/>
            </a:endParaRPr>
          </a:p>
          <a:p>
            <a:pPr marL="0" indent="0" algn="ctr">
              <a:buNone/>
            </a:pPr>
            <a:r>
              <a:rPr kumimoji="1" lang="ja-JP" altLang="en-US" sz="2800" dirty="0" smtClean="0">
                <a:latin typeface="+mj-ea"/>
                <a:ea typeface="+mj-ea"/>
              </a:rPr>
              <a:t>組み合わせた手法である</a:t>
            </a:r>
            <a:endParaRPr kumimoji="1" lang="en-US" altLang="ja-JP" sz="2800" dirty="0" smtClean="0">
              <a:latin typeface="+mj-ea"/>
              <a:ea typeface="+mj-ea"/>
            </a:endParaRPr>
          </a:p>
          <a:p>
            <a:pPr marL="0" indent="0" algn="ctr">
              <a:buNone/>
            </a:pPr>
            <a:r>
              <a:rPr lang="ja-JP" altLang="en-US" sz="3600" b="1" dirty="0" smtClean="0">
                <a:solidFill>
                  <a:schemeClr val="accent1"/>
                </a:solidFill>
                <a:latin typeface="+mj-ea"/>
                <a:ea typeface="+mj-ea"/>
              </a:rPr>
              <a:t>コーズ・リレーテッド・マーケティング</a:t>
            </a:r>
            <a:r>
              <a:rPr lang="ja-JP" altLang="en-US" sz="3600" b="1" dirty="0" smtClean="0">
                <a:solidFill>
                  <a:schemeClr val="bg1">
                    <a:lumMod val="50000"/>
                  </a:schemeClr>
                </a:solidFill>
                <a:latin typeface="+mj-ea"/>
                <a:ea typeface="+mj-ea"/>
              </a:rPr>
              <a:t>（</a:t>
            </a:r>
            <a:r>
              <a:rPr lang="en-US" altLang="ja-JP" sz="3600" b="1" dirty="0" smtClean="0">
                <a:solidFill>
                  <a:schemeClr val="accent1"/>
                </a:solidFill>
                <a:latin typeface="+mj-ea"/>
                <a:ea typeface="+mj-ea"/>
              </a:rPr>
              <a:t>CRM</a:t>
            </a:r>
            <a:r>
              <a:rPr lang="ja-JP" altLang="en-US" sz="3600" b="1" dirty="0" smtClean="0">
                <a:solidFill>
                  <a:schemeClr val="bg1">
                    <a:lumMod val="50000"/>
                  </a:schemeClr>
                </a:solidFill>
                <a:latin typeface="+mj-ea"/>
                <a:ea typeface="+mj-ea"/>
              </a:rPr>
              <a:t>）</a:t>
            </a:r>
            <a:endParaRPr lang="en-US" altLang="ja-JP" sz="3600" b="1" dirty="0" smtClean="0">
              <a:solidFill>
                <a:schemeClr val="bg1">
                  <a:lumMod val="50000"/>
                </a:schemeClr>
              </a:solidFill>
              <a:latin typeface="+mj-ea"/>
              <a:ea typeface="+mj-ea"/>
            </a:endParaRPr>
          </a:p>
          <a:p>
            <a:pPr marL="0" indent="0" algn="ctr">
              <a:buNone/>
            </a:pPr>
            <a:r>
              <a:rPr kumimoji="1" lang="ja-JP" altLang="en-US" sz="2800" dirty="0" smtClean="0">
                <a:latin typeface="+mj-ea"/>
                <a:ea typeface="+mj-ea"/>
              </a:rPr>
              <a:t>に注目する。</a:t>
            </a:r>
            <a:endParaRPr kumimoji="1" lang="ja-JP" altLang="en-US" sz="2800" dirty="0">
              <a:latin typeface="+mj-ea"/>
              <a:ea typeface="+mj-ea"/>
            </a:endParaRPr>
          </a:p>
        </p:txBody>
      </p:sp>
      <p:sp>
        <p:nvSpPr>
          <p:cNvPr id="5" name="下矢印 4"/>
          <p:cNvSpPr/>
          <p:nvPr/>
        </p:nvSpPr>
        <p:spPr>
          <a:xfrm>
            <a:off x="4265495" y="3049209"/>
            <a:ext cx="576064" cy="576064"/>
          </a:xfrm>
          <a:prstGeom prst="downArrow">
            <a:avLst>
              <a:gd name="adj1" fmla="val 59071"/>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日付プレースホルダー 5"/>
          <p:cNvSpPr>
            <a:spLocks noGrp="1"/>
          </p:cNvSpPr>
          <p:nvPr>
            <p:ph type="dt" sz="half" idx="10"/>
          </p:nvPr>
        </p:nvSpPr>
        <p:spPr/>
        <p:txBody>
          <a:bodyPr/>
          <a:lstStyle/>
          <a:p>
            <a:fld id="{E8DB633C-D0B7-4A5C-B98B-DA81192A8A24}" type="datetime1">
              <a:rPr kumimoji="1" lang="ja-JP" altLang="en-US" smtClean="0"/>
              <a:t>2015/12/19</a:t>
            </a:fld>
            <a:endParaRPr kumimoji="1" lang="ja-JP" altLang="en-US"/>
          </a:p>
        </p:txBody>
      </p:sp>
    </p:spTree>
    <p:extLst>
      <p:ext uri="{BB962C8B-B14F-4D97-AF65-F5344CB8AC3E}">
        <p14:creationId xmlns:p14="http://schemas.microsoft.com/office/powerpoint/2010/main" val="35152315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3861048"/>
            <a:ext cx="2952328" cy="2424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日付プレースホルダー 1"/>
          <p:cNvSpPr>
            <a:spLocks noGrp="1"/>
          </p:cNvSpPr>
          <p:nvPr>
            <p:ph type="dt" sz="half" idx="10"/>
          </p:nvPr>
        </p:nvSpPr>
        <p:spPr/>
        <p:txBody>
          <a:bodyPr/>
          <a:lstStyle/>
          <a:p>
            <a:fld id="{64ECC241-5AC7-47F8-B49F-5467CD8AA773}" type="datetime1">
              <a:rPr kumimoji="1" lang="ja-JP" altLang="en-US" smtClean="0">
                <a:latin typeface="+mj-ea"/>
                <a:ea typeface="+mj-ea"/>
              </a:rPr>
              <a:t>2015/12/19</a:t>
            </a:fld>
            <a:endParaRPr kumimoji="1" lang="ja-JP" altLang="en-US">
              <a:latin typeface="+mj-ea"/>
              <a:ea typeface="+mj-ea"/>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latin typeface="+mj-ea"/>
                <a:ea typeface="+mj-ea"/>
              </a:rPr>
              <a:pPr/>
              <a:t>50</a:t>
            </a:fld>
            <a:endParaRPr kumimoji="1" lang="ja-JP" altLang="en-US">
              <a:latin typeface="+mj-ea"/>
              <a:ea typeface="+mj-ea"/>
            </a:endParaRPr>
          </a:p>
        </p:txBody>
      </p:sp>
      <p:sp>
        <p:nvSpPr>
          <p:cNvPr id="4" name="テキスト ボックス 3"/>
          <p:cNvSpPr txBox="1"/>
          <p:nvPr/>
        </p:nvSpPr>
        <p:spPr>
          <a:xfrm>
            <a:off x="337244" y="3861048"/>
            <a:ext cx="5602907" cy="1477328"/>
          </a:xfrm>
          <a:prstGeom prst="rect">
            <a:avLst/>
          </a:prstGeom>
          <a:noFill/>
        </p:spPr>
        <p:txBody>
          <a:bodyPr wrap="square" rtlCol="0">
            <a:spAutoFit/>
          </a:bodyPr>
          <a:lstStyle/>
          <a:p>
            <a:r>
              <a:rPr kumimoji="1" lang="ja-JP" altLang="en-US" dirty="0" smtClean="0">
                <a:latin typeface="+mj-ea"/>
                <a:ea typeface="+mj-ea"/>
              </a:rPr>
              <a:t>信頼性分析の結果、</a:t>
            </a:r>
            <a:endParaRPr kumimoji="1" lang="en-US" altLang="ja-JP" dirty="0" smtClean="0">
              <a:latin typeface="+mj-ea"/>
              <a:ea typeface="+mj-ea"/>
            </a:endParaRPr>
          </a:p>
          <a:p>
            <a:r>
              <a:rPr kumimoji="1" lang="ja-JP" altLang="en-US" dirty="0" smtClean="0">
                <a:latin typeface="+mj-ea"/>
                <a:ea typeface="+mj-ea"/>
              </a:rPr>
              <a:t>「ＣＲＭへの関心」と「期間」を構成している観測変数は、</a:t>
            </a:r>
            <a:endParaRPr kumimoji="1" lang="en-US" altLang="ja-JP" dirty="0" smtClean="0">
              <a:latin typeface="+mj-ea"/>
              <a:ea typeface="+mj-ea"/>
            </a:endParaRPr>
          </a:p>
          <a:p>
            <a:r>
              <a:rPr kumimoji="1" lang="ja-JP" altLang="en-US" dirty="0" smtClean="0">
                <a:latin typeface="+mj-ea"/>
                <a:ea typeface="+mj-ea"/>
              </a:rPr>
              <a:t>内的整合性</a:t>
            </a:r>
            <a:r>
              <a:rPr lang="ja-JP" altLang="en-US" dirty="0" smtClean="0">
                <a:latin typeface="+mj-ea"/>
                <a:ea typeface="+mj-ea"/>
              </a:rPr>
              <a:t>がかなり低くなってしまった。</a:t>
            </a:r>
            <a:endParaRPr lang="en-US" altLang="ja-JP" dirty="0" smtClean="0">
              <a:latin typeface="+mj-ea"/>
              <a:ea typeface="+mj-ea"/>
            </a:endParaRPr>
          </a:p>
          <a:p>
            <a:endParaRPr kumimoji="1" lang="en-US" altLang="ja-JP" dirty="0">
              <a:latin typeface="+mj-ea"/>
              <a:ea typeface="+mj-ea"/>
            </a:endParaRPr>
          </a:p>
          <a:p>
            <a:r>
              <a:rPr lang="ja-JP" altLang="en-US" dirty="0" smtClean="0">
                <a:latin typeface="+mj-ea"/>
                <a:ea typeface="+mj-ea"/>
              </a:rPr>
              <a:t>⇒同じ潜在変数の構成要素としてまとめるべきではない</a:t>
            </a:r>
            <a:endParaRPr lang="en-US" altLang="ja-JP" dirty="0" smtClean="0">
              <a:latin typeface="+mj-ea"/>
              <a:ea typeface="+mj-ea"/>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5890" y="1024437"/>
            <a:ext cx="16478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909967" y="1024437"/>
            <a:ext cx="2029783" cy="923330"/>
          </a:xfrm>
          <a:prstGeom prst="rect">
            <a:avLst/>
          </a:prstGeom>
          <a:noFill/>
        </p:spPr>
        <p:txBody>
          <a:bodyPr wrap="square" rtlCol="0">
            <a:spAutoFit/>
          </a:bodyPr>
          <a:lstStyle/>
          <a:p>
            <a:r>
              <a:rPr kumimoji="1" lang="ja-JP" altLang="en-US" dirty="0" smtClean="0">
                <a:latin typeface="+mj-ea"/>
                <a:ea typeface="+mj-ea"/>
              </a:rPr>
              <a:t>ＣＲＭへの関心</a:t>
            </a:r>
            <a:endParaRPr kumimoji="1" lang="en-US" altLang="ja-JP" dirty="0" smtClean="0">
              <a:latin typeface="+mj-ea"/>
              <a:ea typeface="+mj-ea"/>
            </a:endParaRPr>
          </a:p>
          <a:p>
            <a:r>
              <a:rPr lang="ja-JP" altLang="en-US" dirty="0" smtClean="0">
                <a:latin typeface="+mj-ea"/>
                <a:ea typeface="+mj-ea"/>
              </a:rPr>
              <a:t>（ＣＲＭの認知度・社会貢献意識）</a:t>
            </a:r>
            <a:endParaRPr kumimoji="1" lang="ja-JP" altLang="en-US" dirty="0">
              <a:latin typeface="+mj-ea"/>
              <a:ea typeface="+mj-ea"/>
            </a:endParaRPr>
          </a:p>
        </p:txBody>
      </p:sp>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4" y="2060848"/>
            <a:ext cx="16478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884477" y="2307778"/>
            <a:ext cx="2533839" cy="646331"/>
          </a:xfrm>
          <a:prstGeom prst="rect">
            <a:avLst/>
          </a:prstGeom>
          <a:noFill/>
        </p:spPr>
        <p:txBody>
          <a:bodyPr wrap="square" rtlCol="0">
            <a:spAutoFit/>
          </a:bodyPr>
          <a:lstStyle/>
          <a:p>
            <a:r>
              <a:rPr kumimoji="1" lang="ja-JP" altLang="en-US" dirty="0" smtClean="0">
                <a:latin typeface="+mj-ea"/>
                <a:ea typeface="+mj-ea"/>
              </a:rPr>
              <a:t>期間</a:t>
            </a:r>
            <a:endParaRPr kumimoji="1" lang="en-US" altLang="ja-JP" dirty="0" smtClean="0">
              <a:latin typeface="+mj-ea"/>
              <a:ea typeface="+mj-ea"/>
            </a:endParaRPr>
          </a:p>
          <a:p>
            <a:r>
              <a:rPr lang="ja-JP" altLang="en-US" dirty="0" smtClean="0">
                <a:latin typeface="+mj-ea"/>
                <a:ea typeface="+mj-ea"/>
              </a:rPr>
              <a:t>（実施期間・継続年数）</a:t>
            </a:r>
            <a:endParaRPr kumimoji="1" lang="ja-JP" altLang="en-US" dirty="0">
              <a:latin typeface="+mj-ea"/>
              <a:ea typeface="+mj-ea"/>
            </a:endParaRPr>
          </a:p>
        </p:txBody>
      </p:sp>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5852" y="1024437"/>
            <a:ext cx="16478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920" y="2069930"/>
            <a:ext cx="16478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角丸四角形 10"/>
          <p:cNvSpPr/>
          <p:nvPr/>
        </p:nvSpPr>
        <p:spPr>
          <a:xfrm>
            <a:off x="323528" y="476672"/>
            <a:ext cx="8568952" cy="3096344"/>
          </a:xfrm>
          <a:prstGeom prst="roundRect">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2" name="角丸四角形 11"/>
          <p:cNvSpPr/>
          <p:nvPr/>
        </p:nvSpPr>
        <p:spPr>
          <a:xfrm>
            <a:off x="6012160" y="4284176"/>
            <a:ext cx="648072" cy="1054200"/>
          </a:xfrm>
          <a:prstGeom prst="roundRect">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6732240" y="5517232"/>
            <a:ext cx="576064" cy="768056"/>
          </a:xfrm>
          <a:prstGeom prst="roundRect">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341036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円/楕円 1"/>
          <p:cNvSpPr/>
          <p:nvPr/>
        </p:nvSpPr>
        <p:spPr>
          <a:xfrm>
            <a:off x="4235208" y="4365104"/>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 name="円/楕円 2"/>
          <p:cNvSpPr/>
          <p:nvPr/>
        </p:nvSpPr>
        <p:spPr>
          <a:xfrm>
            <a:off x="6533476" y="1759440"/>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6" name="円/楕円 5"/>
          <p:cNvSpPr/>
          <p:nvPr/>
        </p:nvSpPr>
        <p:spPr>
          <a:xfrm>
            <a:off x="7167178" y="4374636"/>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 name="角丸四角形 6"/>
          <p:cNvSpPr/>
          <p:nvPr/>
        </p:nvSpPr>
        <p:spPr>
          <a:xfrm>
            <a:off x="2924228" y="2032336"/>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2" name="直線矢印コネクタ 11"/>
          <p:cNvCxnSpPr/>
          <p:nvPr/>
        </p:nvCxnSpPr>
        <p:spPr>
          <a:xfrm>
            <a:off x="4673596" y="2299500"/>
            <a:ext cx="1728192"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5724128" y="2998712"/>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角丸四角形 19"/>
          <p:cNvSpPr/>
          <p:nvPr/>
        </p:nvSpPr>
        <p:spPr>
          <a:xfrm>
            <a:off x="1994220" y="4087648"/>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範囲</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28" name="直線矢印コネクタ 27"/>
          <p:cNvCxnSpPr/>
          <p:nvPr/>
        </p:nvCxnSpPr>
        <p:spPr>
          <a:xfrm flipV="1">
            <a:off x="2042833" y="2433528"/>
            <a:ext cx="800975" cy="23546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角丸四角形 28"/>
          <p:cNvSpPr/>
          <p:nvPr/>
        </p:nvSpPr>
        <p:spPr>
          <a:xfrm>
            <a:off x="1993515" y="4919656"/>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8" name="角丸四角形 37"/>
          <p:cNvSpPr/>
          <p:nvPr/>
        </p:nvSpPr>
        <p:spPr>
          <a:xfrm>
            <a:off x="2042833" y="5791888"/>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40" name="直線矢印コネクタ 39"/>
          <p:cNvCxnSpPr/>
          <p:nvPr/>
        </p:nvCxnSpPr>
        <p:spPr>
          <a:xfrm flipH="1">
            <a:off x="6125950" y="4860601"/>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a:off x="1994220" y="1641403"/>
            <a:ext cx="849588" cy="478077"/>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3708543" y="2732786"/>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V="1">
            <a:off x="7596336" y="3024419"/>
            <a:ext cx="0" cy="125890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a:off x="3471503" y="4374636"/>
            <a:ext cx="823979" cy="257047"/>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V="1">
            <a:off x="3411229" y="5063150"/>
            <a:ext cx="779840" cy="3011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flipV="1">
            <a:off x="3471503" y="5445224"/>
            <a:ext cx="823979" cy="4942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624044" y="2433528"/>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6" name="角丸四角形 35"/>
          <p:cNvSpPr/>
          <p:nvPr/>
        </p:nvSpPr>
        <p:spPr>
          <a:xfrm>
            <a:off x="626883" y="1319419"/>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ＣＲＭの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認知度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37" name="直線矢印コネクタ 36"/>
          <p:cNvCxnSpPr/>
          <p:nvPr/>
        </p:nvCxnSpPr>
        <p:spPr>
          <a:xfrm>
            <a:off x="971600" y="1853603"/>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2299304" y="5268838"/>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491515" y="548680"/>
            <a:ext cx="6443787" cy="369332"/>
          </a:xfrm>
          <a:prstGeom prst="rect">
            <a:avLst/>
          </a:prstGeom>
          <a:noFill/>
        </p:spPr>
        <p:txBody>
          <a:bodyPr wrap="square" rtlCol="0">
            <a:spAutoFit/>
          </a:bodyPr>
          <a:lstStyle/>
          <a:p>
            <a:r>
              <a:rPr kumimoji="1" lang="ja-JP" altLang="en-US" dirty="0" smtClean="0">
                <a:latin typeface="+mj-ea"/>
                <a:ea typeface="+mj-ea"/>
              </a:rPr>
              <a:t>以下のモデルで</a:t>
            </a:r>
            <a:r>
              <a:rPr kumimoji="1" lang="ja-JP" altLang="en-US" dirty="0" smtClean="0">
                <a:latin typeface="+mj-ea"/>
                <a:ea typeface="+mj-ea"/>
              </a:rPr>
              <a:t>、</a:t>
            </a:r>
            <a:r>
              <a:rPr kumimoji="1" lang="zh-TW" altLang="en-US" dirty="0" smtClean="0">
                <a:latin typeface="+mj-ea"/>
                <a:ea typeface="+mj-ea"/>
              </a:rPr>
              <a:t>共分散構造分析</a:t>
            </a:r>
            <a:r>
              <a:rPr kumimoji="1" lang="ja-JP" altLang="en-US" dirty="0" smtClean="0">
                <a:latin typeface="+mj-ea"/>
                <a:ea typeface="+mj-ea"/>
              </a:rPr>
              <a:t>を</a:t>
            </a:r>
            <a:r>
              <a:rPr kumimoji="1" lang="ja-JP" altLang="en-US" dirty="0" smtClean="0">
                <a:latin typeface="+mj-ea"/>
                <a:ea typeface="+mj-ea"/>
              </a:rPr>
              <a:t>おこなった。</a:t>
            </a:r>
            <a:endParaRPr kumimoji="1" lang="ja-JP" altLang="en-US" dirty="0">
              <a:latin typeface="+mj-ea"/>
              <a:ea typeface="+mj-ea"/>
            </a:endParaRPr>
          </a:p>
        </p:txBody>
      </p:sp>
    </p:spTree>
    <p:extLst>
      <p:ext uri="{BB962C8B-B14F-4D97-AF65-F5344CB8AC3E}">
        <p14:creationId xmlns:p14="http://schemas.microsoft.com/office/powerpoint/2010/main" val="3694936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円/楕円 1"/>
          <p:cNvSpPr/>
          <p:nvPr/>
        </p:nvSpPr>
        <p:spPr>
          <a:xfrm>
            <a:off x="4235208" y="4504404"/>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 name="円/楕円 2"/>
          <p:cNvSpPr/>
          <p:nvPr/>
        </p:nvSpPr>
        <p:spPr>
          <a:xfrm>
            <a:off x="6533476" y="1898740"/>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6" name="円/楕円 5"/>
          <p:cNvSpPr/>
          <p:nvPr/>
        </p:nvSpPr>
        <p:spPr>
          <a:xfrm>
            <a:off x="7167178" y="4513936"/>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 name="角丸四角形 6"/>
          <p:cNvSpPr/>
          <p:nvPr/>
        </p:nvSpPr>
        <p:spPr>
          <a:xfrm>
            <a:off x="2924228" y="2171636"/>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2" name="直線矢印コネクタ 11"/>
          <p:cNvCxnSpPr/>
          <p:nvPr/>
        </p:nvCxnSpPr>
        <p:spPr>
          <a:xfrm>
            <a:off x="4673596" y="2438800"/>
            <a:ext cx="1728192"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5724128" y="3138012"/>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角丸四角形 19"/>
          <p:cNvSpPr/>
          <p:nvPr/>
        </p:nvSpPr>
        <p:spPr>
          <a:xfrm>
            <a:off x="1994220" y="4279127"/>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範囲</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28" name="直線矢印コネクタ 27"/>
          <p:cNvCxnSpPr/>
          <p:nvPr/>
        </p:nvCxnSpPr>
        <p:spPr>
          <a:xfrm flipV="1">
            <a:off x="1993515" y="2591200"/>
            <a:ext cx="850293" cy="30361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角丸四角形 28"/>
          <p:cNvSpPr/>
          <p:nvPr/>
        </p:nvSpPr>
        <p:spPr>
          <a:xfrm>
            <a:off x="1993515" y="5058956"/>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8" name="角丸四角形 37"/>
          <p:cNvSpPr/>
          <p:nvPr/>
        </p:nvSpPr>
        <p:spPr>
          <a:xfrm>
            <a:off x="1993515" y="5951433"/>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40" name="直線矢印コネクタ 39"/>
          <p:cNvCxnSpPr/>
          <p:nvPr/>
        </p:nvCxnSpPr>
        <p:spPr>
          <a:xfrm flipH="1">
            <a:off x="6125950" y="4999901"/>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a:off x="1994220" y="1780703"/>
            <a:ext cx="849588" cy="478077"/>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3708543" y="2872086"/>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V="1">
            <a:off x="7596336" y="3163719"/>
            <a:ext cx="0" cy="125890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a:off x="3352946" y="4501647"/>
            <a:ext cx="942536" cy="26933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a:off x="3411229" y="5232562"/>
            <a:ext cx="77984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flipV="1">
            <a:off x="3471503" y="5584524"/>
            <a:ext cx="823979" cy="43676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474715" y="663967"/>
            <a:ext cx="3528392" cy="369332"/>
          </a:xfrm>
          <a:prstGeom prst="rect">
            <a:avLst/>
          </a:prstGeom>
          <a:noFill/>
        </p:spPr>
        <p:txBody>
          <a:bodyPr wrap="square" rtlCol="0">
            <a:spAutoFit/>
          </a:bodyPr>
          <a:lstStyle/>
          <a:p>
            <a:r>
              <a:rPr kumimoji="1" lang="ja-JP" altLang="en-US" dirty="0" smtClean="0">
                <a:latin typeface="+mj-ea"/>
                <a:ea typeface="+mj-ea"/>
              </a:rPr>
              <a:t>分析結果：ネピア</a:t>
            </a:r>
            <a:endParaRPr kumimoji="1" lang="ja-JP" altLang="en-US" dirty="0">
              <a:latin typeface="+mj-ea"/>
              <a:ea typeface="+mj-ea"/>
            </a:endParaRPr>
          </a:p>
        </p:txBody>
      </p:sp>
      <p:sp>
        <p:nvSpPr>
          <p:cNvPr id="22" name="テキスト ボックス 21"/>
          <p:cNvSpPr txBox="1"/>
          <p:nvPr/>
        </p:nvSpPr>
        <p:spPr>
          <a:xfrm>
            <a:off x="2213035" y="1590963"/>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-.10</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3" name="テキスト ボックス 22"/>
          <p:cNvSpPr txBox="1"/>
          <p:nvPr/>
        </p:nvSpPr>
        <p:spPr>
          <a:xfrm>
            <a:off x="3542300" y="4193870"/>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.10</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4" name="テキスト ボックス 23"/>
          <p:cNvSpPr txBox="1"/>
          <p:nvPr/>
        </p:nvSpPr>
        <p:spPr>
          <a:xfrm>
            <a:off x="1944594" y="2480261"/>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.39</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6" name="テキスト ボックス 25"/>
          <p:cNvSpPr txBox="1"/>
          <p:nvPr/>
        </p:nvSpPr>
        <p:spPr>
          <a:xfrm>
            <a:off x="6406923" y="4634015"/>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.37</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7740352" y="3626427"/>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.04</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0" name="テキスト ボックス 29"/>
          <p:cNvSpPr txBox="1"/>
          <p:nvPr/>
        </p:nvSpPr>
        <p:spPr>
          <a:xfrm>
            <a:off x="3411229" y="4846012"/>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-.23</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1" name="テキスト ボックス 30"/>
          <p:cNvSpPr txBox="1"/>
          <p:nvPr/>
        </p:nvSpPr>
        <p:spPr>
          <a:xfrm>
            <a:off x="3352946" y="5578847"/>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.32</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2" name="テキスト ボックス 31"/>
          <p:cNvSpPr txBox="1"/>
          <p:nvPr/>
        </p:nvSpPr>
        <p:spPr>
          <a:xfrm>
            <a:off x="5182095" y="2055481"/>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-.22</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3" name="テキスト ボックス 32"/>
          <p:cNvSpPr txBox="1"/>
          <p:nvPr/>
        </p:nvSpPr>
        <p:spPr>
          <a:xfrm>
            <a:off x="4112051" y="3179825"/>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.64</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4" name="テキスト ボックス 33"/>
          <p:cNvSpPr txBox="1"/>
          <p:nvPr/>
        </p:nvSpPr>
        <p:spPr>
          <a:xfrm>
            <a:off x="5679811" y="3472539"/>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1.05</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5" name="乗算記号 34"/>
          <p:cNvSpPr/>
          <p:nvPr/>
        </p:nvSpPr>
        <p:spPr>
          <a:xfrm>
            <a:off x="2065864" y="1779858"/>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矢印コネクタ 35"/>
          <p:cNvCxnSpPr/>
          <p:nvPr/>
        </p:nvCxnSpPr>
        <p:spPr>
          <a:xfrm>
            <a:off x="899592" y="2112714"/>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a:off x="2236067" y="5408138"/>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354124" y="5493492"/>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.25</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41" name="テキスト ボックス 40"/>
          <p:cNvSpPr txBox="1"/>
          <p:nvPr/>
        </p:nvSpPr>
        <p:spPr>
          <a:xfrm>
            <a:off x="1046672" y="2171636"/>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.16</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42" name="角丸四角形 41"/>
          <p:cNvSpPr/>
          <p:nvPr/>
        </p:nvSpPr>
        <p:spPr>
          <a:xfrm>
            <a:off x="624044" y="2656876"/>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46" name="角丸四角形 45"/>
          <p:cNvSpPr/>
          <p:nvPr/>
        </p:nvSpPr>
        <p:spPr>
          <a:xfrm>
            <a:off x="626883" y="1542767"/>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ＣＲＭの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認知度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50" name="乗算記号 49"/>
          <p:cNvSpPr/>
          <p:nvPr/>
        </p:nvSpPr>
        <p:spPr>
          <a:xfrm>
            <a:off x="3475102" y="4370442"/>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乗算記号 50"/>
          <p:cNvSpPr/>
          <p:nvPr/>
        </p:nvSpPr>
        <p:spPr>
          <a:xfrm>
            <a:off x="7301817" y="3604869"/>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乗算記号 51"/>
          <p:cNvSpPr/>
          <p:nvPr/>
        </p:nvSpPr>
        <p:spPr>
          <a:xfrm>
            <a:off x="605073" y="2126632"/>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145981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円/楕円 1"/>
          <p:cNvSpPr/>
          <p:nvPr/>
        </p:nvSpPr>
        <p:spPr>
          <a:xfrm>
            <a:off x="4235208" y="4018440"/>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 name="円/楕円 2"/>
          <p:cNvSpPr/>
          <p:nvPr/>
        </p:nvSpPr>
        <p:spPr>
          <a:xfrm>
            <a:off x="6533476" y="1412776"/>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6" name="円/楕円 5"/>
          <p:cNvSpPr/>
          <p:nvPr/>
        </p:nvSpPr>
        <p:spPr>
          <a:xfrm>
            <a:off x="7167178" y="4027972"/>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7" name="角丸四角形 6"/>
          <p:cNvSpPr/>
          <p:nvPr/>
        </p:nvSpPr>
        <p:spPr>
          <a:xfrm>
            <a:off x="2924228" y="1685672"/>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2" name="直線矢印コネクタ 11"/>
          <p:cNvCxnSpPr/>
          <p:nvPr/>
        </p:nvCxnSpPr>
        <p:spPr>
          <a:xfrm>
            <a:off x="4673596" y="1952836"/>
            <a:ext cx="1728192"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5724128" y="2652048"/>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角丸四角形 17"/>
          <p:cNvSpPr/>
          <p:nvPr/>
        </p:nvSpPr>
        <p:spPr>
          <a:xfrm>
            <a:off x="624044" y="2170912"/>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9" name="角丸四角形 18"/>
          <p:cNvSpPr/>
          <p:nvPr/>
        </p:nvSpPr>
        <p:spPr>
          <a:xfrm>
            <a:off x="626883" y="1056803"/>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ＣＲＭの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smtClean="0">
                <a:latin typeface="HGP創英角ｺﾞｼｯｸUB" panose="020B0900000000000000" pitchFamily="50" charset="-128"/>
                <a:ea typeface="HGP創英角ｺﾞｼｯｸUB" panose="020B0900000000000000" pitchFamily="50" charset="-128"/>
              </a:rPr>
              <a:t>認知度</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0" name="角丸四角形 19"/>
          <p:cNvSpPr/>
          <p:nvPr/>
        </p:nvSpPr>
        <p:spPr>
          <a:xfrm>
            <a:off x="1994220" y="374098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範囲</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28" name="直線矢印コネクタ 27"/>
          <p:cNvCxnSpPr/>
          <p:nvPr/>
        </p:nvCxnSpPr>
        <p:spPr>
          <a:xfrm flipV="1">
            <a:off x="2073867" y="2148186"/>
            <a:ext cx="779840" cy="268048"/>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角丸四角形 28"/>
          <p:cNvSpPr/>
          <p:nvPr/>
        </p:nvSpPr>
        <p:spPr>
          <a:xfrm>
            <a:off x="1993515" y="4572992"/>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8" name="角丸四角形 37"/>
          <p:cNvSpPr/>
          <p:nvPr/>
        </p:nvSpPr>
        <p:spPr>
          <a:xfrm>
            <a:off x="2042833" y="544522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40" name="直線矢印コネクタ 39"/>
          <p:cNvCxnSpPr/>
          <p:nvPr/>
        </p:nvCxnSpPr>
        <p:spPr>
          <a:xfrm flipH="1">
            <a:off x="6125950" y="4513937"/>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a:off x="1994220" y="1294739"/>
            <a:ext cx="849588" cy="478077"/>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3708543" y="2386122"/>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V="1">
            <a:off x="7596336" y="2677755"/>
            <a:ext cx="0" cy="125890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a:off x="3471503" y="4027972"/>
            <a:ext cx="823979" cy="257047"/>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V="1">
            <a:off x="3411229" y="4716486"/>
            <a:ext cx="779840" cy="30112"/>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flipV="1">
            <a:off x="3471503" y="5098560"/>
            <a:ext cx="823979" cy="4942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2299304" y="1140850"/>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.19</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69" name="テキスト ボックス 68"/>
          <p:cNvSpPr txBox="1"/>
          <p:nvPr/>
        </p:nvSpPr>
        <p:spPr>
          <a:xfrm>
            <a:off x="7622483" y="2954559"/>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.17</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0" name="テキスト ボックス 69"/>
          <p:cNvSpPr txBox="1"/>
          <p:nvPr/>
        </p:nvSpPr>
        <p:spPr>
          <a:xfrm>
            <a:off x="5790000" y="2800671"/>
            <a:ext cx="628550"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.83</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1" name="テキスト ボックス 70"/>
          <p:cNvSpPr txBox="1"/>
          <p:nvPr/>
        </p:nvSpPr>
        <p:spPr>
          <a:xfrm>
            <a:off x="3352946" y="4404611"/>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-.25</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2" name="テキスト ボックス 71"/>
          <p:cNvSpPr txBox="1"/>
          <p:nvPr/>
        </p:nvSpPr>
        <p:spPr>
          <a:xfrm>
            <a:off x="2073867" y="1974433"/>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.22</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3" name="テキスト ボックス 72"/>
          <p:cNvSpPr txBox="1"/>
          <p:nvPr/>
        </p:nvSpPr>
        <p:spPr>
          <a:xfrm>
            <a:off x="3527895" y="3743633"/>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.34</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4" name="テキスト ボックス 73"/>
          <p:cNvSpPr txBox="1"/>
          <p:nvPr/>
        </p:nvSpPr>
        <p:spPr>
          <a:xfrm>
            <a:off x="3352946" y="5111877"/>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.39</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5" name="テキスト ボックス 74"/>
          <p:cNvSpPr txBox="1"/>
          <p:nvPr/>
        </p:nvSpPr>
        <p:spPr>
          <a:xfrm>
            <a:off x="3939885" y="2492896"/>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.41</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7" name="テキスト ボックス 76"/>
          <p:cNvSpPr txBox="1"/>
          <p:nvPr/>
        </p:nvSpPr>
        <p:spPr>
          <a:xfrm>
            <a:off x="6398903" y="4203350"/>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.22</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78" name="テキスト ボックス 77"/>
          <p:cNvSpPr txBox="1"/>
          <p:nvPr/>
        </p:nvSpPr>
        <p:spPr>
          <a:xfrm>
            <a:off x="5324215" y="1538482"/>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.12</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88" name="直線矢印コネクタ 87"/>
          <p:cNvCxnSpPr/>
          <p:nvPr/>
        </p:nvCxnSpPr>
        <p:spPr>
          <a:xfrm>
            <a:off x="2195736" y="4941168"/>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a:off x="971600" y="1590987"/>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1061025" y="1676341"/>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.13</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92" name="テキスト ボックス 91"/>
          <p:cNvSpPr txBox="1"/>
          <p:nvPr/>
        </p:nvSpPr>
        <p:spPr>
          <a:xfrm>
            <a:off x="2299303" y="5063199"/>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.19</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37" name="乗算記号 36"/>
          <p:cNvSpPr/>
          <p:nvPr/>
        </p:nvSpPr>
        <p:spPr>
          <a:xfrm>
            <a:off x="2124494" y="1323555"/>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乗算記号 38"/>
          <p:cNvSpPr/>
          <p:nvPr/>
        </p:nvSpPr>
        <p:spPr>
          <a:xfrm>
            <a:off x="5176487" y="1720579"/>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乗算記号 50"/>
          <p:cNvSpPr/>
          <p:nvPr/>
        </p:nvSpPr>
        <p:spPr>
          <a:xfrm>
            <a:off x="677081" y="1604905"/>
            <a:ext cx="589037" cy="464568"/>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444779" y="309585"/>
            <a:ext cx="3600400" cy="369332"/>
          </a:xfrm>
          <a:prstGeom prst="rect">
            <a:avLst/>
          </a:prstGeom>
          <a:noFill/>
        </p:spPr>
        <p:txBody>
          <a:bodyPr wrap="square" rtlCol="0">
            <a:spAutoFit/>
          </a:bodyPr>
          <a:lstStyle/>
          <a:p>
            <a:r>
              <a:rPr lang="ja-JP" altLang="en-US" dirty="0">
                <a:latin typeface="+mj-ea"/>
                <a:ea typeface="+mj-ea"/>
              </a:rPr>
              <a:t>分析</a:t>
            </a:r>
            <a:r>
              <a:rPr lang="ja-JP" altLang="en-US" dirty="0" smtClean="0">
                <a:latin typeface="+mj-ea"/>
                <a:ea typeface="+mj-ea"/>
              </a:rPr>
              <a:t>結果：ＵＳＪ</a:t>
            </a:r>
            <a:endParaRPr kumimoji="1" lang="ja-JP" altLang="en-US" dirty="0">
              <a:latin typeface="+mj-ea"/>
              <a:ea typeface="+mj-ea"/>
            </a:endParaRPr>
          </a:p>
        </p:txBody>
      </p:sp>
    </p:spTree>
    <p:extLst>
      <p:ext uri="{BB962C8B-B14F-4D97-AF65-F5344CB8AC3E}">
        <p14:creationId xmlns:p14="http://schemas.microsoft.com/office/powerpoint/2010/main" val="104900034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102" y="1080955"/>
            <a:ext cx="3672408" cy="1055102"/>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6062" y="2341374"/>
            <a:ext cx="2633664" cy="1071459"/>
          </a:xfrm>
          <a:prstGeom prst="rect">
            <a:avLst/>
          </a:prstGeom>
        </p:spPr>
      </p:pic>
      <p:pic>
        <p:nvPicPr>
          <p:cNvPr id="4" name="図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5970" y="966449"/>
            <a:ext cx="2993544" cy="1169608"/>
          </a:xfrm>
          <a:prstGeom prst="rect">
            <a:avLst/>
          </a:prstGeom>
        </p:spPr>
      </p:pic>
      <p:pic>
        <p:nvPicPr>
          <p:cNvPr id="5" name="図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5631" y="2348880"/>
            <a:ext cx="3058977" cy="899699"/>
          </a:xfrm>
          <a:prstGeom prst="rect">
            <a:avLst/>
          </a:prstGeom>
        </p:spPr>
      </p:pic>
      <p:sp>
        <p:nvSpPr>
          <p:cNvPr id="7" name="テキスト ボックス 6"/>
          <p:cNvSpPr txBox="1"/>
          <p:nvPr/>
        </p:nvSpPr>
        <p:spPr>
          <a:xfrm>
            <a:off x="467544" y="290312"/>
            <a:ext cx="3501414" cy="369332"/>
          </a:xfrm>
          <a:prstGeom prst="rect">
            <a:avLst/>
          </a:prstGeom>
          <a:noFill/>
        </p:spPr>
        <p:txBody>
          <a:bodyPr wrap="square" rtlCol="0">
            <a:spAutoFit/>
          </a:bodyPr>
          <a:lstStyle/>
          <a:p>
            <a:r>
              <a:rPr kumimoji="1" lang="ja-JP" altLang="en-US" dirty="0" smtClean="0">
                <a:latin typeface="+mj-ea"/>
                <a:ea typeface="+mj-ea"/>
              </a:rPr>
              <a:t>モデル適合</a:t>
            </a:r>
            <a:endParaRPr kumimoji="1" lang="ja-JP" altLang="en-US" dirty="0">
              <a:latin typeface="+mj-ea"/>
              <a:ea typeface="+mj-ea"/>
            </a:endParaRPr>
          </a:p>
        </p:txBody>
      </p:sp>
      <p:sp>
        <p:nvSpPr>
          <p:cNvPr id="9" name="正方形/長方形 8"/>
          <p:cNvSpPr/>
          <p:nvPr/>
        </p:nvSpPr>
        <p:spPr>
          <a:xfrm>
            <a:off x="795849" y="4050979"/>
            <a:ext cx="3632135" cy="646331"/>
          </a:xfrm>
          <a:prstGeom prst="rect">
            <a:avLst/>
          </a:prstGeom>
        </p:spPr>
        <p:txBody>
          <a:bodyPr wrap="square">
            <a:spAutoFit/>
          </a:bodyPr>
          <a:lstStyle/>
          <a:p>
            <a:r>
              <a:rPr lang="en-US" altLang="ja-JP" dirty="0">
                <a:latin typeface="+mj-ea"/>
                <a:ea typeface="+mj-ea"/>
              </a:rPr>
              <a:t>X2</a:t>
            </a:r>
            <a:r>
              <a:rPr lang="ja-JP" altLang="en-US" dirty="0">
                <a:latin typeface="+mj-ea"/>
                <a:ea typeface="+mj-ea"/>
              </a:rPr>
              <a:t>値　</a:t>
            </a:r>
            <a:r>
              <a:rPr lang="en-US" altLang="ja-JP" dirty="0" smtClean="0">
                <a:latin typeface="+mj-ea"/>
                <a:ea typeface="+mj-ea"/>
              </a:rPr>
              <a:t>496.586</a:t>
            </a:r>
            <a:r>
              <a:rPr lang="ja-JP" altLang="en-US" dirty="0">
                <a:latin typeface="+mj-ea"/>
                <a:ea typeface="+mj-ea"/>
              </a:rPr>
              <a:t>　　有意確率　</a:t>
            </a:r>
            <a:r>
              <a:rPr lang="en-US" altLang="ja-JP" dirty="0" smtClean="0">
                <a:latin typeface="+mj-ea"/>
                <a:ea typeface="+mj-ea"/>
              </a:rPr>
              <a:t>0.000 </a:t>
            </a:r>
          </a:p>
          <a:p>
            <a:r>
              <a:rPr lang="en-US" altLang="ja-JP" dirty="0" smtClean="0">
                <a:latin typeface="+mj-ea"/>
                <a:ea typeface="+mj-ea"/>
              </a:rPr>
              <a:t>CMIN/DF</a:t>
            </a:r>
            <a:r>
              <a:rPr lang="ja-JP" altLang="en-US" dirty="0">
                <a:latin typeface="+mj-ea"/>
                <a:ea typeface="+mj-ea"/>
              </a:rPr>
              <a:t>　</a:t>
            </a:r>
            <a:r>
              <a:rPr lang="en-US" altLang="ja-JP" dirty="0" smtClean="0">
                <a:latin typeface="+mj-ea"/>
                <a:ea typeface="+mj-ea"/>
              </a:rPr>
              <a:t>2.446</a:t>
            </a:r>
            <a:endParaRPr lang="ja-JP" altLang="en-US" dirty="0">
              <a:latin typeface="+mj-ea"/>
              <a:ea typeface="+mj-ea"/>
            </a:endParaRPr>
          </a:p>
        </p:txBody>
      </p:sp>
      <p:sp>
        <p:nvSpPr>
          <p:cNvPr id="10" name="正方形/長方形 9"/>
          <p:cNvSpPr/>
          <p:nvPr/>
        </p:nvSpPr>
        <p:spPr>
          <a:xfrm>
            <a:off x="724153" y="5805264"/>
            <a:ext cx="2642070" cy="369332"/>
          </a:xfrm>
          <a:prstGeom prst="rect">
            <a:avLst/>
          </a:prstGeom>
        </p:spPr>
        <p:txBody>
          <a:bodyPr wrap="none">
            <a:spAutoFit/>
          </a:bodyPr>
          <a:lstStyle/>
          <a:p>
            <a:r>
              <a:rPr lang="en-US" altLang="ja-JP" dirty="0">
                <a:latin typeface="+mj-ea"/>
                <a:ea typeface="+mj-ea"/>
              </a:rPr>
              <a:t>GFI</a:t>
            </a:r>
            <a:r>
              <a:rPr lang="ja-JP" altLang="en-US" dirty="0">
                <a:latin typeface="+mj-ea"/>
                <a:ea typeface="+mj-ea"/>
              </a:rPr>
              <a:t>　</a:t>
            </a:r>
            <a:r>
              <a:rPr lang="en-US" altLang="ja-JP" dirty="0" smtClean="0">
                <a:latin typeface="+mj-ea"/>
                <a:ea typeface="+mj-ea"/>
              </a:rPr>
              <a:t>0.738</a:t>
            </a:r>
            <a:r>
              <a:rPr lang="ja-JP" altLang="en-US" dirty="0">
                <a:latin typeface="+mj-ea"/>
                <a:ea typeface="+mj-ea"/>
              </a:rPr>
              <a:t>　　</a:t>
            </a:r>
            <a:r>
              <a:rPr lang="en-US" altLang="ja-JP" dirty="0">
                <a:latin typeface="+mj-ea"/>
                <a:ea typeface="+mj-ea"/>
              </a:rPr>
              <a:t>AGFI</a:t>
            </a:r>
            <a:r>
              <a:rPr lang="ja-JP" altLang="en-US" dirty="0">
                <a:latin typeface="+mj-ea"/>
                <a:ea typeface="+mj-ea"/>
              </a:rPr>
              <a:t>　</a:t>
            </a:r>
            <a:r>
              <a:rPr lang="en-US" altLang="ja-JP" dirty="0" smtClean="0">
                <a:latin typeface="+mj-ea"/>
                <a:ea typeface="+mj-ea"/>
              </a:rPr>
              <a:t>0.650</a:t>
            </a:r>
            <a:endParaRPr lang="ja-JP" altLang="en-US" dirty="0">
              <a:latin typeface="+mj-ea"/>
              <a:ea typeface="+mj-ea"/>
            </a:endParaRPr>
          </a:p>
        </p:txBody>
      </p:sp>
      <p:sp>
        <p:nvSpPr>
          <p:cNvPr id="11" name="正方形/長方形 10"/>
          <p:cNvSpPr/>
          <p:nvPr/>
        </p:nvSpPr>
        <p:spPr>
          <a:xfrm>
            <a:off x="754056" y="5301208"/>
            <a:ext cx="2483372" cy="369332"/>
          </a:xfrm>
          <a:prstGeom prst="rect">
            <a:avLst/>
          </a:prstGeom>
        </p:spPr>
        <p:txBody>
          <a:bodyPr wrap="none">
            <a:spAutoFit/>
          </a:bodyPr>
          <a:lstStyle/>
          <a:p>
            <a:r>
              <a:rPr lang="en-US" altLang="ja-JP" dirty="0">
                <a:latin typeface="+mj-ea"/>
                <a:ea typeface="+mj-ea"/>
              </a:rPr>
              <a:t>NFI</a:t>
            </a:r>
            <a:r>
              <a:rPr lang="ja-JP" altLang="en-US" dirty="0">
                <a:latin typeface="+mj-ea"/>
                <a:ea typeface="+mj-ea"/>
              </a:rPr>
              <a:t>　</a:t>
            </a:r>
            <a:r>
              <a:rPr lang="en-US" altLang="ja-JP" dirty="0" smtClean="0">
                <a:latin typeface="+mj-ea"/>
                <a:ea typeface="+mj-ea"/>
              </a:rPr>
              <a:t>0.727</a:t>
            </a:r>
            <a:r>
              <a:rPr lang="ja-JP" altLang="en-US" dirty="0">
                <a:latin typeface="+mj-ea"/>
                <a:ea typeface="+mj-ea"/>
              </a:rPr>
              <a:t>　　</a:t>
            </a:r>
            <a:r>
              <a:rPr lang="en-US" altLang="ja-JP" dirty="0">
                <a:latin typeface="+mj-ea"/>
                <a:ea typeface="+mj-ea"/>
              </a:rPr>
              <a:t>CFI</a:t>
            </a:r>
            <a:r>
              <a:rPr lang="ja-JP" altLang="en-US" dirty="0">
                <a:latin typeface="+mj-ea"/>
                <a:ea typeface="+mj-ea"/>
              </a:rPr>
              <a:t>　</a:t>
            </a:r>
            <a:r>
              <a:rPr lang="en-US" altLang="ja-JP" dirty="0" smtClean="0">
                <a:latin typeface="+mj-ea"/>
                <a:ea typeface="+mj-ea"/>
              </a:rPr>
              <a:t>0.814</a:t>
            </a:r>
            <a:endParaRPr lang="ja-JP" altLang="en-US" dirty="0">
              <a:latin typeface="+mj-ea"/>
              <a:ea typeface="+mj-ea"/>
            </a:endParaRPr>
          </a:p>
        </p:txBody>
      </p:sp>
      <p:sp>
        <p:nvSpPr>
          <p:cNvPr id="12" name="正方形/長方形 11"/>
          <p:cNvSpPr/>
          <p:nvPr/>
        </p:nvSpPr>
        <p:spPr>
          <a:xfrm>
            <a:off x="764552" y="4824563"/>
            <a:ext cx="1579278" cy="369332"/>
          </a:xfrm>
          <a:prstGeom prst="rect">
            <a:avLst/>
          </a:prstGeom>
        </p:spPr>
        <p:txBody>
          <a:bodyPr wrap="none">
            <a:spAutoFit/>
          </a:bodyPr>
          <a:lstStyle/>
          <a:p>
            <a:r>
              <a:rPr lang="en-US" altLang="ja-JP" dirty="0">
                <a:latin typeface="+mj-ea"/>
                <a:ea typeface="+mj-ea"/>
              </a:rPr>
              <a:t>RMSEA</a:t>
            </a:r>
            <a:r>
              <a:rPr lang="ja-JP" altLang="en-US" dirty="0">
                <a:latin typeface="+mj-ea"/>
                <a:ea typeface="+mj-ea"/>
              </a:rPr>
              <a:t>　</a:t>
            </a:r>
            <a:r>
              <a:rPr lang="en-US" altLang="ja-JP" dirty="0" smtClean="0">
                <a:latin typeface="+mj-ea"/>
                <a:ea typeface="+mj-ea"/>
              </a:rPr>
              <a:t>0.094</a:t>
            </a:r>
            <a:endParaRPr lang="ja-JP" altLang="en-US" dirty="0">
              <a:latin typeface="+mj-ea"/>
              <a:ea typeface="+mj-ea"/>
            </a:endParaRPr>
          </a:p>
        </p:txBody>
      </p:sp>
      <p:sp>
        <p:nvSpPr>
          <p:cNvPr id="14" name="ストライプ矢印 13"/>
          <p:cNvSpPr/>
          <p:nvPr/>
        </p:nvSpPr>
        <p:spPr>
          <a:xfrm>
            <a:off x="3851920" y="4749091"/>
            <a:ext cx="576064" cy="48771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5" name="角丸四角形 14"/>
          <p:cNvSpPr/>
          <p:nvPr/>
        </p:nvSpPr>
        <p:spPr>
          <a:xfrm>
            <a:off x="4932040" y="4045714"/>
            <a:ext cx="3960440" cy="17595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latin typeface="+mj-ea"/>
                <a:ea typeface="+mj-ea"/>
              </a:rPr>
              <a:t>モデルの適合は</a:t>
            </a:r>
            <a:endParaRPr kumimoji="1" lang="en-US" altLang="ja-JP" sz="2400" dirty="0" smtClean="0">
              <a:latin typeface="+mj-ea"/>
              <a:ea typeface="+mj-ea"/>
            </a:endParaRPr>
          </a:p>
          <a:p>
            <a:pPr algn="ctr"/>
            <a:r>
              <a:rPr kumimoji="1" lang="ja-JP" altLang="en-US" sz="2400" dirty="0" smtClean="0">
                <a:latin typeface="+mj-ea"/>
                <a:ea typeface="+mj-ea"/>
              </a:rPr>
              <a:t>良いとはいえなかった。</a:t>
            </a:r>
            <a:endParaRPr kumimoji="1" lang="ja-JP" altLang="en-US" sz="2400" dirty="0">
              <a:latin typeface="+mj-ea"/>
              <a:ea typeface="+mj-ea"/>
            </a:endParaRPr>
          </a:p>
        </p:txBody>
      </p:sp>
      <p:sp>
        <p:nvSpPr>
          <p:cNvPr id="16" name="角丸四角形 15"/>
          <p:cNvSpPr/>
          <p:nvPr/>
        </p:nvSpPr>
        <p:spPr>
          <a:xfrm>
            <a:off x="1979712" y="1361344"/>
            <a:ext cx="576064" cy="4114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7" name="角丸四角形 16"/>
          <p:cNvSpPr/>
          <p:nvPr/>
        </p:nvSpPr>
        <p:spPr>
          <a:xfrm>
            <a:off x="3491880" y="1345517"/>
            <a:ext cx="638792" cy="4114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8" name="角丸四角形 17"/>
          <p:cNvSpPr/>
          <p:nvPr/>
        </p:nvSpPr>
        <p:spPr>
          <a:xfrm>
            <a:off x="3059832" y="1353809"/>
            <a:ext cx="432048" cy="4114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9" name="角丸四角形 18"/>
          <p:cNvSpPr/>
          <p:nvPr/>
        </p:nvSpPr>
        <p:spPr>
          <a:xfrm>
            <a:off x="6012160" y="1197035"/>
            <a:ext cx="480734" cy="559953"/>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0" name="角丸四角形 19"/>
          <p:cNvSpPr/>
          <p:nvPr/>
        </p:nvSpPr>
        <p:spPr>
          <a:xfrm>
            <a:off x="1398999" y="2644924"/>
            <a:ext cx="576064" cy="359540"/>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1" name="角丸四角形 20"/>
          <p:cNvSpPr/>
          <p:nvPr/>
        </p:nvSpPr>
        <p:spPr>
          <a:xfrm>
            <a:off x="7694754" y="1220065"/>
            <a:ext cx="480734" cy="559953"/>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2" name="角丸四角形 21"/>
          <p:cNvSpPr/>
          <p:nvPr/>
        </p:nvSpPr>
        <p:spPr>
          <a:xfrm>
            <a:off x="6492895" y="2644924"/>
            <a:ext cx="383361" cy="36755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3" name="角丸四角形 22"/>
          <p:cNvSpPr/>
          <p:nvPr/>
        </p:nvSpPr>
        <p:spPr>
          <a:xfrm>
            <a:off x="6876256" y="2636034"/>
            <a:ext cx="432048" cy="37644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4" name="テキスト ボックス 23"/>
          <p:cNvSpPr txBox="1"/>
          <p:nvPr/>
        </p:nvSpPr>
        <p:spPr>
          <a:xfrm>
            <a:off x="2267744" y="822614"/>
            <a:ext cx="1440160" cy="261610"/>
          </a:xfrm>
          <a:prstGeom prst="rect">
            <a:avLst/>
          </a:prstGeom>
          <a:noFill/>
          <a:ln>
            <a:solidFill>
              <a:schemeClr val="tx1"/>
            </a:solidFill>
            <a:prstDash val="solid"/>
          </a:ln>
        </p:spPr>
        <p:txBody>
          <a:bodyPr wrap="square" rtlCol="0">
            <a:spAutoFit/>
          </a:bodyPr>
          <a:lstStyle/>
          <a:p>
            <a:r>
              <a:rPr kumimoji="1" lang="ja-JP" altLang="en-US" sz="1100" b="1" dirty="0" smtClean="0">
                <a:latin typeface="+mj-ea"/>
                <a:ea typeface="+mj-ea"/>
              </a:rPr>
              <a:t>小さい値が望ましい</a:t>
            </a:r>
            <a:endParaRPr kumimoji="1" lang="ja-JP" altLang="en-US" sz="1100" b="1" dirty="0">
              <a:latin typeface="+mj-ea"/>
              <a:ea typeface="+mj-ea"/>
            </a:endParaRPr>
          </a:p>
        </p:txBody>
      </p:sp>
      <p:sp>
        <p:nvSpPr>
          <p:cNvPr id="26" name="テキスト ボックス 25"/>
          <p:cNvSpPr txBox="1"/>
          <p:nvPr/>
        </p:nvSpPr>
        <p:spPr>
          <a:xfrm>
            <a:off x="1475656" y="2218075"/>
            <a:ext cx="1368152" cy="261610"/>
          </a:xfrm>
          <a:prstGeom prst="rect">
            <a:avLst/>
          </a:prstGeom>
          <a:noFill/>
          <a:ln>
            <a:solidFill>
              <a:schemeClr val="tx1"/>
            </a:solidFill>
            <a:prstDash val="solid"/>
          </a:ln>
        </p:spPr>
        <p:txBody>
          <a:bodyPr wrap="square" rtlCol="0">
            <a:spAutoFit/>
          </a:bodyPr>
          <a:lstStyle/>
          <a:p>
            <a:r>
              <a:rPr kumimoji="1" lang="ja-JP" altLang="en-US" sz="1100" b="1" dirty="0" smtClean="0">
                <a:latin typeface="+mj-ea"/>
                <a:ea typeface="+mj-ea"/>
              </a:rPr>
              <a:t>小さい値が望ましい</a:t>
            </a:r>
            <a:endParaRPr kumimoji="1" lang="ja-JP" altLang="en-US" sz="1100" b="1" dirty="0">
              <a:latin typeface="+mj-ea"/>
              <a:ea typeface="+mj-ea"/>
            </a:endParaRPr>
          </a:p>
        </p:txBody>
      </p:sp>
      <p:sp>
        <p:nvSpPr>
          <p:cNvPr id="27" name="テキスト ボックス 26"/>
          <p:cNvSpPr txBox="1"/>
          <p:nvPr/>
        </p:nvSpPr>
        <p:spPr>
          <a:xfrm>
            <a:off x="6341301" y="726434"/>
            <a:ext cx="1415817" cy="261610"/>
          </a:xfrm>
          <a:prstGeom prst="rect">
            <a:avLst/>
          </a:prstGeom>
          <a:noFill/>
          <a:ln>
            <a:solidFill>
              <a:schemeClr val="tx1"/>
            </a:solidFill>
            <a:prstDash val="solid"/>
          </a:ln>
        </p:spPr>
        <p:txBody>
          <a:bodyPr wrap="square" rtlCol="0">
            <a:spAutoFit/>
          </a:bodyPr>
          <a:lstStyle/>
          <a:p>
            <a:r>
              <a:rPr lang="ja-JP" altLang="en-US" sz="1100" b="1" dirty="0" smtClean="0">
                <a:latin typeface="+mj-ea"/>
                <a:ea typeface="+mj-ea"/>
              </a:rPr>
              <a:t>大きい</a:t>
            </a:r>
            <a:r>
              <a:rPr lang="ja-JP" altLang="en-US" sz="1100" b="1" dirty="0">
                <a:latin typeface="+mj-ea"/>
                <a:ea typeface="+mj-ea"/>
              </a:rPr>
              <a:t>値</a:t>
            </a:r>
            <a:r>
              <a:rPr kumimoji="1" lang="ja-JP" altLang="en-US" sz="1100" b="1" dirty="0" smtClean="0">
                <a:latin typeface="+mj-ea"/>
                <a:ea typeface="+mj-ea"/>
              </a:rPr>
              <a:t>が望ましい</a:t>
            </a:r>
            <a:endParaRPr kumimoji="1" lang="ja-JP" altLang="en-US" sz="1100" b="1" dirty="0">
              <a:latin typeface="+mj-ea"/>
              <a:ea typeface="+mj-ea"/>
            </a:endParaRPr>
          </a:p>
        </p:txBody>
      </p:sp>
      <p:sp>
        <p:nvSpPr>
          <p:cNvPr id="31" name="テキスト ボックス 30"/>
          <p:cNvSpPr txBox="1"/>
          <p:nvPr/>
        </p:nvSpPr>
        <p:spPr>
          <a:xfrm>
            <a:off x="6168347" y="2218075"/>
            <a:ext cx="1415817" cy="261610"/>
          </a:xfrm>
          <a:prstGeom prst="rect">
            <a:avLst/>
          </a:prstGeom>
          <a:noFill/>
          <a:ln>
            <a:solidFill>
              <a:schemeClr val="tx1"/>
            </a:solidFill>
            <a:prstDash val="solid"/>
          </a:ln>
        </p:spPr>
        <p:txBody>
          <a:bodyPr wrap="square" rtlCol="0">
            <a:spAutoFit/>
          </a:bodyPr>
          <a:lstStyle/>
          <a:p>
            <a:r>
              <a:rPr lang="ja-JP" altLang="en-US" sz="1100" b="1" dirty="0" smtClean="0">
                <a:latin typeface="+mj-ea"/>
                <a:ea typeface="+mj-ea"/>
              </a:rPr>
              <a:t>大きい</a:t>
            </a:r>
            <a:r>
              <a:rPr lang="ja-JP" altLang="en-US" sz="1100" b="1" dirty="0">
                <a:latin typeface="+mj-ea"/>
                <a:ea typeface="+mj-ea"/>
              </a:rPr>
              <a:t>値</a:t>
            </a:r>
            <a:r>
              <a:rPr kumimoji="1" lang="ja-JP" altLang="en-US" sz="1100" b="1" dirty="0" smtClean="0">
                <a:latin typeface="+mj-ea"/>
                <a:ea typeface="+mj-ea"/>
              </a:rPr>
              <a:t>が望ましい</a:t>
            </a:r>
            <a:endParaRPr kumimoji="1" lang="ja-JP" altLang="en-US" sz="1100" b="1" dirty="0">
              <a:latin typeface="+mj-ea"/>
              <a:ea typeface="+mj-ea"/>
            </a:endParaRPr>
          </a:p>
        </p:txBody>
      </p:sp>
      <p:cxnSp>
        <p:nvCxnSpPr>
          <p:cNvPr id="35" name="直線コネクタ 34"/>
          <p:cNvCxnSpPr/>
          <p:nvPr/>
        </p:nvCxnSpPr>
        <p:spPr>
          <a:xfrm flipH="1">
            <a:off x="2379306" y="1084224"/>
            <a:ext cx="176470" cy="26958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3470176" y="1084224"/>
            <a:ext cx="164630" cy="30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049209" y="2479685"/>
            <a:ext cx="0" cy="156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直線コネクタ 37"/>
          <p:cNvCxnSpPr>
            <a:endCxn id="22" idx="0"/>
          </p:cNvCxnSpPr>
          <p:nvPr/>
        </p:nvCxnSpPr>
        <p:spPr>
          <a:xfrm>
            <a:off x="6684576" y="2479685"/>
            <a:ext cx="0" cy="16523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7584164" y="988044"/>
            <a:ext cx="262722" cy="2485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flipH="1">
            <a:off x="6404660" y="988044"/>
            <a:ext cx="176470" cy="23202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a:off x="1830054" y="2479685"/>
            <a:ext cx="88235" cy="17079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96060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円/楕円 1"/>
          <p:cNvSpPr/>
          <p:nvPr/>
        </p:nvSpPr>
        <p:spPr>
          <a:xfrm>
            <a:off x="4235208" y="4274536"/>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 name="円/楕円 2"/>
          <p:cNvSpPr/>
          <p:nvPr/>
        </p:nvSpPr>
        <p:spPr>
          <a:xfrm>
            <a:off x="6533476" y="1668872"/>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4" name="円/楕円 3"/>
          <p:cNvSpPr/>
          <p:nvPr/>
        </p:nvSpPr>
        <p:spPr>
          <a:xfrm>
            <a:off x="7167178" y="4284068"/>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5" name="角丸四角形 4"/>
          <p:cNvSpPr/>
          <p:nvPr/>
        </p:nvSpPr>
        <p:spPr>
          <a:xfrm>
            <a:off x="2924228" y="1941768"/>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6" name="直線矢印コネクタ 5"/>
          <p:cNvCxnSpPr/>
          <p:nvPr/>
        </p:nvCxnSpPr>
        <p:spPr>
          <a:xfrm flipV="1">
            <a:off x="5724128" y="2908144"/>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2052780" y="2163870"/>
            <a:ext cx="800975" cy="24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角丸四角形 7"/>
          <p:cNvSpPr/>
          <p:nvPr/>
        </p:nvSpPr>
        <p:spPr>
          <a:xfrm>
            <a:off x="1982105" y="4274536"/>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9" name="角丸四角形 8"/>
          <p:cNvSpPr/>
          <p:nvPr/>
        </p:nvSpPr>
        <p:spPr>
          <a:xfrm>
            <a:off x="1982105" y="5154879"/>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0" name="直線矢印コネクタ 9"/>
          <p:cNvCxnSpPr/>
          <p:nvPr/>
        </p:nvCxnSpPr>
        <p:spPr>
          <a:xfrm flipH="1">
            <a:off x="6125950" y="4770033"/>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3708543" y="2642218"/>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3399819" y="4448142"/>
            <a:ext cx="779840" cy="1755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3460093" y="5102204"/>
            <a:ext cx="775115" cy="1921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角丸四角形 13"/>
          <p:cNvSpPr/>
          <p:nvPr/>
        </p:nvSpPr>
        <p:spPr>
          <a:xfrm>
            <a:off x="633991" y="1928410"/>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15" name="直線矢印コネクタ 14"/>
          <p:cNvCxnSpPr/>
          <p:nvPr/>
        </p:nvCxnSpPr>
        <p:spPr>
          <a:xfrm>
            <a:off x="2287894" y="4623718"/>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01468" y="332656"/>
            <a:ext cx="7643484" cy="984885"/>
          </a:xfrm>
          <a:prstGeom prst="rect">
            <a:avLst/>
          </a:prstGeom>
          <a:noFill/>
        </p:spPr>
        <p:txBody>
          <a:bodyPr wrap="square" rtlCol="0">
            <a:spAutoFit/>
          </a:bodyPr>
          <a:lstStyle/>
          <a:p>
            <a:r>
              <a:rPr lang="ja-JP" altLang="en-US" sz="2000" dirty="0">
                <a:latin typeface="+mj-ea"/>
                <a:ea typeface="+mj-ea"/>
              </a:rPr>
              <a:t>最初のパス図で非有意となったパスを削除して</a:t>
            </a:r>
            <a:r>
              <a:rPr lang="ja-JP" altLang="en-US" sz="2000" dirty="0" smtClean="0">
                <a:latin typeface="+mj-ea"/>
                <a:ea typeface="+mj-ea"/>
              </a:rPr>
              <a:t>、</a:t>
            </a:r>
            <a:endParaRPr lang="en-US" altLang="ja-JP" sz="2000" dirty="0" smtClean="0">
              <a:latin typeface="+mj-ea"/>
              <a:ea typeface="+mj-ea"/>
            </a:endParaRPr>
          </a:p>
          <a:p>
            <a:r>
              <a:rPr lang="ja-JP" altLang="en-US" sz="2000" dirty="0">
                <a:latin typeface="+mj-ea"/>
                <a:ea typeface="+mj-ea"/>
              </a:rPr>
              <a:t>修正</a:t>
            </a:r>
            <a:r>
              <a:rPr lang="ja-JP" altLang="en-US" sz="2000" dirty="0" smtClean="0">
                <a:latin typeface="+mj-ea"/>
                <a:ea typeface="+mj-ea"/>
              </a:rPr>
              <a:t>したパス図で</a:t>
            </a:r>
            <a:r>
              <a:rPr lang="ja-JP" altLang="en-US" sz="2000" dirty="0">
                <a:latin typeface="+mj-ea"/>
                <a:ea typeface="+mj-ea"/>
              </a:rPr>
              <a:t>分析を</a:t>
            </a:r>
            <a:r>
              <a:rPr lang="ja-JP" altLang="en-US" sz="2000" dirty="0" smtClean="0">
                <a:latin typeface="+mj-ea"/>
                <a:ea typeface="+mj-ea"/>
              </a:rPr>
              <a:t>行う。修正後のパス図は以下の通りである。</a:t>
            </a:r>
            <a:endParaRPr lang="ja-JP" altLang="en-US" sz="2000" dirty="0">
              <a:latin typeface="+mj-ea"/>
              <a:ea typeface="+mj-ea"/>
            </a:endParaRPr>
          </a:p>
          <a:p>
            <a:endParaRPr kumimoji="1" lang="ja-JP" altLang="en-US" dirty="0"/>
          </a:p>
        </p:txBody>
      </p:sp>
    </p:spTree>
    <p:extLst>
      <p:ext uri="{BB962C8B-B14F-4D97-AF65-F5344CB8AC3E}">
        <p14:creationId xmlns:p14="http://schemas.microsoft.com/office/powerpoint/2010/main" val="22167466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円/楕円 1"/>
          <p:cNvSpPr/>
          <p:nvPr/>
        </p:nvSpPr>
        <p:spPr>
          <a:xfrm>
            <a:off x="4235208" y="4274536"/>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 name="円/楕円 2"/>
          <p:cNvSpPr/>
          <p:nvPr/>
        </p:nvSpPr>
        <p:spPr>
          <a:xfrm>
            <a:off x="6435434" y="1753427"/>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4" name="円/楕円 3"/>
          <p:cNvSpPr/>
          <p:nvPr/>
        </p:nvSpPr>
        <p:spPr>
          <a:xfrm>
            <a:off x="7167178" y="4284068"/>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5" name="角丸四角形 4"/>
          <p:cNvSpPr/>
          <p:nvPr/>
        </p:nvSpPr>
        <p:spPr>
          <a:xfrm>
            <a:off x="2924228" y="1941768"/>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6" name="直線矢印コネクタ 5"/>
          <p:cNvCxnSpPr/>
          <p:nvPr/>
        </p:nvCxnSpPr>
        <p:spPr>
          <a:xfrm flipV="1">
            <a:off x="5724128" y="2908144"/>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2052780" y="2163870"/>
            <a:ext cx="800975" cy="24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角丸四角形 7"/>
          <p:cNvSpPr/>
          <p:nvPr/>
        </p:nvSpPr>
        <p:spPr>
          <a:xfrm>
            <a:off x="1982105" y="4274536"/>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9" name="角丸四角形 8"/>
          <p:cNvSpPr/>
          <p:nvPr/>
        </p:nvSpPr>
        <p:spPr>
          <a:xfrm>
            <a:off x="1982105" y="5154879"/>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0" name="直線矢印コネクタ 9"/>
          <p:cNvCxnSpPr/>
          <p:nvPr/>
        </p:nvCxnSpPr>
        <p:spPr>
          <a:xfrm flipH="1">
            <a:off x="6125950" y="4770033"/>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3708543" y="2642218"/>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3399819" y="4448142"/>
            <a:ext cx="779840" cy="1755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3460093" y="5102204"/>
            <a:ext cx="775115" cy="1921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角丸四角形 13"/>
          <p:cNvSpPr/>
          <p:nvPr/>
        </p:nvSpPr>
        <p:spPr>
          <a:xfrm>
            <a:off x="633991" y="1928410"/>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15" name="直線矢印コネクタ 14"/>
          <p:cNvCxnSpPr/>
          <p:nvPr/>
        </p:nvCxnSpPr>
        <p:spPr>
          <a:xfrm>
            <a:off x="2287894" y="4623718"/>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413098" y="414992"/>
            <a:ext cx="3528392" cy="646331"/>
          </a:xfrm>
          <a:prstGeom prst="rect">
            <a:avLst/>
          </a:prstGeom>
          <a:noFill/>
        </p:spPr>
        <p:txBody>
          <a:bodyPr wrap="square" rtlCol="0">
            <a:spAutoFit/>
          </a:bodyPr>
          <a:lstStyle/>
          <a:p>
            <a:r>
              <a:rPr kumimoji="1" lang="ja-JP" altLang="en-US" dirty="0" smtClean="0">
                <a:latin typeface="+mj-ea"/>
                <a:ea typeface="+mj-ea"/>
              </a:rPr>
              <a:t>分析結果：</a:t>
            </a:r>
            <a:r>
              <a:rPr lang="ja-JP" altLang="en-US" dirty="0">
                <a:latin typeface="+mj-ea"/>
                <a:ea typeface="+mj-ea"/>
              </a:rPr>
              <a:t>ネピア</a:t>
            </a:r>
            <a:endParaRPr kumimoji="1" lang="en-US" altLang="ja-JP" dirty="0" smtClean="0">
              <a:latin typeface="+mj-ea"/>
              <a:ea typeface="+mj-ea"/>
            </a:endParaRPr>
          </a:p>
          <a:p>
            <a:r>
              <a:rPr kumimoji="1" lang="en-US" altLang="ja-JP" dirty="0" smtClean="0">
                <a:latin typeface="+mj-ea"/>
                <a:ea typeface="+mj-ea"/>
              </a:rPr>
              <a:t>※</a:t>
            </a:r>
            <a:r>
              <a:rPr kumimoji="1" lang="ja-JP" altLang="en-US" dirty="0" smtClean="0">
                <a:latin typeface="+mj-ea"/>
                <a:ea typeface="+mj-ea"/>
              </a:rPr>
              <a:t>修正後</a:t>
            </a:r>
            <a:endParaRPr kumimoji="1" lang="ja-JP" altLang="en-US" dirty="0">
              <a:latin typeface="+mj-ea"/>
              <a:ea typeface="+mj-ea"/>
            </a:endParaRPr>
          </a:p>
        </p:txBody>
      </p:sp>
      <p:sp>
        <p:nvSpPr>
          <p:cNvPr id="18" name="テキスト ボックス 17"/>
          <p:cNvSpPr txBox="1"/>
          <p:nvPr/>
        </p:nvSpPr>
        <p:spPr>
          <a:xfrm>
            <a:off x="1994705" y="1753427"/>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a:t>
            </a:r>
            <a:r>
              <a:rPr lang="en-US" altLang="ja-JP" sz="1400" dirty="0">
                <a:latin typeface="HGP創英角ｺﾞｼｯｸUB" panose="020B0900000000000000" pitchFamily="50" charset="-128"/>
                <a:ea typeface="HGP創英角ｺﾞｼｯｸUB" panose="020B0900000000000000" pitchFamily="50" charset="-128"/>
              </a:rPr>
              <a:t>38</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19" name="テキスト ボックス 18"/>
          <p:cNvSpPr txBox="1"/>
          <p:nvPr/>
        </p:nvSpPr>
        <p:spPr>
          <a:xfrm>
            <a:off x="4122187" y="3062032"/>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a:t>
            </a:r>
            <a:r>
              <a:rPr lang="en-US" altLang="ja-JP" sz="1400" dirty="0">
                <a:latin typeface="HGP創英角ｺﾞｼｯｸUB" panose="020B0900000000000000" pitchFamily="50" charset="-128"/>
                <a:ea typeface="HGP創英角ｺﾞｼｯｸUB" panose="020B0900000000000000" pitchFamily="50" charset="-128"/>
              </a:rPr>
              <a:t>63</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0" name="テキスト ボックス 19"/>
          <p:cNvSpPr txBox="1"/>
          <p:nvPr/>
        </p:nvSpPr>
        <p:spPr>
          <a:xfrm>
            <a:off x="3450621" y="4080562"/>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a:t>
            </a:r>
            <a:r>
              <a:rPr lang="en-US" altLang="ja-JP" sz="1400" dirty="0">
                <a:latin typeface="HGP創英角ｺﾞｼｯｸUB" panose="020B0900000000000000" pitchFamily="50" charset="-128"/>
                <a:ea typeface="HGP創英角ｺﾞｼｯｸUB" panose="020B0900000000000000" pitchFamily="50" charset="-128"/>
              </a:rPr>
              <a:t>19</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1" name="テキスト ボックス 20"/>
          <p:cNvSpPr txBox="1"/>
          <p:nvPr/>
        </p:nvSpPr>
        <p:spPr>
          <a:xfrm>
            <a:off x="3366103" y="4848065"/>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a:t>
            </a:r>
            <a:r>
              <a:rPr lang="en-US" altLang="ja-JP" sz="1400" dirty="0">
                <a:latin typeface="HGP創英角ｺﾞｼｯｸUB" panose="020B0900000000000000" pitchFamily="50" charset="-128"/>
                <a:ea typeface="HGP創英角ｺﾞｼｯｸUB" panose="020B0900000000000000" pitchFamily="50" charset="-128"/>
              </a:rPr>
              <a:t>31</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2" name="テキスト ボックス 21"/>
          <p:cNvSpPr txBox="1"/>
          <p:nvPr/>
        </p:nvSpPr>
        <p:spPr>
          <a:xfrm>
            <a:off x="2287894" y="4711924"/>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a:t>
            </a:r>
            <a:r>
              <a:rPr lang="en-US" altLang="ja-JP" sz="1400" dirty="0">
                <a:latin typeface="HGP創英角ｺﾞｼｯｸUB" panose="020B0900000000000000" pitchFamily="50" charset="-128"/>
                <a:ea typeface="HGP創英角ｺﾞｼｯｸUB" panose="020B0900000000000000" pitchFamily="50" charset="-128"/>
              </a:rPr>
              <a:t>25</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3" name="テキスト ボックス 22"/>
          <p:cNvSpPr txBox="1"/>
          <p:nvPr/>
        </p:nvSpPr>
        <p:spPr>
          <a:xfrm>
            <a:off x="5887117" y="3109708"/>
            <a:ext cx="711193" cy="307777"/>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a:t>
            </a:r>
            <a:r>
              <a:rPr lang="en-US" altLang="ja-JP" sz="1400" dirty="0" smtClean="0">
                <a:latin typeface="HGP創英角ｺﾞｼｯｸUB" panose="020B0900000000000000" pitchFamily="50" charset="-128"/>
                <a:ea typeface="HGP創英角ｺﾞｼｯｸUB" panose="020B0900000000000000" pitchFamily="50" charset="-128"/>
              </a:rPr>
              <a:t>92</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4" name="テキスト ボックス 23"/>
          <p:cNvSpPr txBox="1"/>
          <p:nvPr/>
        </p:nvSpPr>
        <p:spPr>
          <a:xfrm>
            <a:off x="6457188" y="4340986"/>
            <a:ext cx="711193" cy="523220"/>
          </a:xfrm>
          <a:prstGeom prst="rect">
            <a:avLst/>
          </a:prstGeom>
          <a:noFill/>
        </p:spPr>
        <p:txBody>
          <a:bodyPr wrap="square" rtlCol="0">
            <a:spAutoFit/>
          </a:bodyPr>
          <a:lstStyle/>
          <a:p>
            <a:r>
              <a:rPr kumimoji="1" lang="en-US" altLang="ja-JP" sz="1400" dirty="0" smtClean="0">
                <a:latin typeface="HGP創英角ｺﾞｼｯｸUB" panose="020B0900000000000000" pitchFamily="50" charset="-128"/>
                <a:ea typeface="HGP創英角ｺﾞｼｯｸUB" panose="020B0900000000000000" pitchFamily="50" charset="-128"/>
              </a:rPr>
              <a:t>.41	</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7549947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円/楕円 1"/>
          <p:cNvSpPr/>
          <p:nvPr/>
        </p:nvSpPr>
        <p:spPr>
          <a:xfrm>
            <a:off x="4235208" y="4274536"/>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3" name="円/楕円 2"/>
          <p:cNvSpPr/>
          <p:nvPr/>
        </p:nvSpPr>
        <p:spPr>
          <a:xfrm>
            <a:off x="6533476" y="1668872"/>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4" name="円/楕円 3"/>
          <p:cNvSpPr/>
          <p:nvPr/>
        </p:nvSpPr>
        <p:spPr>
          <a:xfrm>
            <a:off x="7167178" y="4284068"/>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5" name="角丸四角形 4"/>
          <p:cNvSpPr/>
          <p:nvPr/>
        </p:nvSpPr>
        <p:spPr>
          <a:xfrm>
            <a:off x="2924228" y="1941768"/>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6" name="直線矢印コネクタ 5"/>
          <p:cNvCxnSpPr/>
          <p:nvPr/>
        </p:nvCxnSpPr>
        <p:spPr>
          <a:xfrm flipV="1">
            <a:off x="5724128" y="2908144"/>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2052780" y="2163870"/>
            <a:ext cx="800975" cy="24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角丸四角形 7"/>
          <p:cNvSpPr/>
          <p:nvPr/>
        </p:nvSpPr>
        <p:spPr>
          <a:xfrm>
            <a:off x="1982105" y="4274536"/>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9" name="角丸四角形 8"/>
          <p:cNvSpPr/>
          <p:nvPr/>
        </p:nvSpPr>
        <p:spPr>
          <a:xfrm>
            <a:off x="1982105" y="5154879"/>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0" name="直線矢印コネクタ 9"/>
          <p:cNvCxnSpPr/>
          <p:nvPr/>
        </p:nvCxnSpPr>
        <p:spPr>
          <a:xfrm flipH="1">
            <a:off x="6125950" y="4770033"/>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3708543" y="2642218"/>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3399819" y="4448142"/>
            <a:ext cx="779840" cy="1755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3460093" y="5102204"/>
            <a:ext cx="775115" cy="1921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角丸四角形 13"/>
          <p:cNvSpPr/>
          <p:nvPr/>
        </p:nvSpPr>
        <p:spPr>
          <a:xfrm>
            <a:off x="633991" y="1928410"/>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15" name="直線矢印コネクタ 14"/>
          <p:cNvCxnSpPr/>
          <p:nvPr/>
        </p:nvCxnSpPr>
        <p:spPr>
          <a:xfrm>
            <a:off x="2287894" y="4623718"/>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413098" y="414992"/>
            <a:ext cx="3528392" cy="646331"/>
          </a:xfrm>
          <a:prstGeom prst="rect">
            <a:avLst/>
          </a:prstGeom>
          <a:noFill/>
        </p:spPr>
        <p:txBody>
          <a:bodyPr wrap="square" rtlCol="0">
            <a:spAutoFit/>
          </a:bodyPr>
          <a:lstStyle/>
          <a:p>
            <a:r>
              <a:rPr kumimoji="1" lang="ja-JP" altLang="en-US" dirty="0" smtClean="0">
                <a:latin typeface="+mj-ea"/>
                <a:ea typeface="+mj-ea"/>
              </a:rPr>
              <a:t>分析結果：</a:t>
            </a:r>
            <a:r>
              <a:rPr lang="ja-JP" altLang="en-US" dirty="0">
                <a:latin typeface="+mj-ea"/>
                <a:ea typeface="+mj-ea"/>
              </a:rPr>
              <a:t>ＵＳＪ</a:t>
            </a:r>
            <a:endParaRPr kumimoji="1" lang="en-US" altLang="ja-JP" dirty="0" smtClean="0">
              <a:latin typeface="+mj-ea"/>
              <a:ea typeface="+mj-ea"/>
            </a:endParaRPr>
          </a:p>
          <a:p>
            <a:r>
              <a:rPr kumimoji="1" lang="en-US" altLang="ja-JP" dirty="0" smtClean="0">
                <a:latin typeface="+mj-ea"/>
                <a:ea typeface="+mj-ea"/>
              </a:rPr>
              <a:t>※</a:t>
            </a:r>
            <a:r>
              <a:rPr kumimoji="1" lang="ja-JP" altLang="en-US" dirty="0" smtClean="0">
                <a:latin typeface="+mj-ea"/>
                <a:ea typeface="+mj-ea"/>
              </a:rPr>
              <a:t>修正後</a:t>
            </a:r>
            <a:endParaRPr kumimoji="1" lang="ja-JP" altLang="en-US" dirty="0">
              <a:latin typeface="+mj-ea"/>
              <a:ea typeface="+mj-ea"/>
            </a:endParaRPr>
          </a:p>
        </p:txBody>
      </p:sp>
      <p:sp>
        <p:nvSpPr>
          <p:cNvPr id="18" name="テキスト ボックス 17"/>
          <p:cNvSpPr txBox="1"/>
          <p:nvPr/>
        </p:nvSpPr>
        <p:spPr>
          <a:xfrm>
            <a:off x="1994705" y="1753427"/>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a:t>
            </a:r>
            <a:r>
              <a:rPr lang="en-US" altLang="ja-JP" sz="1400" dirty="0">
                <a:latin typeface="HGS創英角ｺﾞｼｯｸUB" panose="020B0900000000000000" pitchFamily="50" charset="-128"/>
                <a:ea typeface="HGS創英角ｺﾞｼｯｸUB" panose="020B0900000000000000" pitchFamily="50" charset="-128"/>
              </a:rPr>
              <a:t>25</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
        <p:nvSpPr>
          <p:cNvPr id="19" name="テキスト ボックス 18"/>
          <p:cNvSpPr txBox="1"/>
          <p:nvPr/>
        </p:nvSpPr>
        <p:spPr>
          <a:xfrm>
            <a:off x="4122187" y="3062032"/>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a:t>
            </a:r>
            <a:r>
              <a:rPr lang="en-US" altLang="ja-JP" sz="1400" dirty="0">
                <a:latin typeface="HGS創英角ｺﾞｼｯｸUB" panose="020B0900000000000000" pitchFamily="50" charset="-128"/>
                <a:ea typeface="HGS創英角ｺﾞｼｯｸUB" panose="020B0900000000000000" pitchFamily="50" charset="-128"/>
              </a:rPr>
              <a:t>47</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
        <p:nvSpPr>
          <p:cNvPr id="20" name="テキスト ボックス 19"/>
          <p:cNvSpPr txBox="1"/>
          <p:nvPr/>
        </p:nvSpPr>
        <p:spPr>
          <a:xfrm>
            <a:off x="3450621" y="4080562"/>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a:t>
            </a:r>
            <a:r>
              <a:rPr lang="en-US" altLang="ja-JP" sz="1400" dirty="0">
                <a:latin typeface="HGS創英角ｺﾞｼｯｸUB" panose="020B0900000000000000" pitchFamily="50" charset="-128"/>
                <a:ea typeface="HGS創英角ｺﾞｼｯｸUB" panose="020B0900000000000000" pitchFamily="50" charset="-128"/>
              </a:rPr>
              <a:t>24</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
        <p:nvSpPr>
          <p:cNvPr id="21" name="テキスト ボックス 20"/>
          <p:cNvSpPr txBox="1"/>
          <p:nvPr/>
        </p:nvSpPr>
        <p:spPr>
          <a:xfrm>
            <a:off x="3366103" y="4848065"/>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a:t>
            </a:r>
            <a:r>
              <a:rPr lang="en-US" altLang="ja-JP" sz="1400" dirty="0">
                <a:latin typeface="HGS創英角ｺﾞｼｯｸUB" panose="020B0900000000000000" pitchFamily="50" charset="-128"/>
                <a:ea typeface="HGS創英角ｺﾞｼｯｸUB" panose="020B0900000000000000" pitchFamily="50" charset="-128"/>
              </a:rPr>
              <a:t>43</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
        <p:nvSpPr>
          <p:cNvPr id="22" name="テキスト ボックス 21"/>
          <p:cNvSpPr txBox="1"/>
          <p:nvPr/>
        </p:nvSpPr>
        <p:spPr>
          <a:xfrm>
            <a:off x="2287894" y="4711924"/>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a:t>
            </a:r>
            <a:r>
              <a:rPr lang="en-US" altLang="ja-JP" sz="1400" dirty="0">
                <a:latin typeface="HGS創英角ｺﾞｼｯｸUB" panose="020B0900000000000000" pitchFamily="50" charset="-128"/>
                <a:ea typeface="HGS創英角ｺﾞｼｯｸUB" panose="020B0900000000000000" pitchFamily="50" charset="-128"/>
              </a:rPr>
              <a:t>36</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
        <p:nvSpPr>
          <p:cNvPr id="23" name="テキスト ボックス 22"/>
          <p:cNvSpPr txBox="1"/>
          <p:nvPr/>
        </p:nvSpPr>
        <p:spPr>
          <a:xfrm>
            <a:off x="5887117" y="3109708"/>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a:t>
            </a:r>
            <a:r>
              <a:rPr lang="en-US" altLang="ja-JP" sz="1400" dirty="0">
                <a:latin typeface="HGS創英角ｺﾞｼｯｸUB" panose="020B0900000000000000" pitchFamily="50" charset="-128"/>
                <a:ea typeface="HGS創英角ｺﾞｼｯｸUB" panose="020B0900000000000000" pitchFamily="50" charset="-128"/>
              </a:rPr>
              <a:t>95</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
        <p:nvSpPr>
          <p:cNvPr id="24" name="テキスト ボックス 23"/>
          <p:cNvSpPr txBox="1"/>
          <p:nvPr/>
        </p:nvSpPr>
        <p:spPr>
          <a:xfrm>
            <a:off x="6457188" y="4340986"/>
            <a:ext cx="711193" cy="307777"/>
          </a:xfrm>
          <a:prstGeom prst="rect">
            <a:avLst/>
          </a:prstGeom>
          <a:noFill/>
        </p:spPr>
        <p:txBody>
          <a:bodyPr wrap="square" rtlCol="0">
            <a:spAutoFit/>
          </a:bodyPr>
          <a:lstStyle/>
          <a:p>
            <a:r>
              <a:rPr kumimoji="1" lang="en-US" altLang="ja-JP" sz="1400" dirty="0" smtClean="0">
                <a:latin typeface="HGS創英角ｺﾞｼｯｸUB" panose="020B0900000000000000" pitchFamily="50" charset="-128"/>
                <a:ea typeface="HGS創英角ｺﾞｼｯｸUB" panose="020B0900000000000000" pitchFamily="50" charset="-128"/>
              </a:rPr>
              <a:t>.39</a:t>
            </a:r>
            <a:endParaRPr kumimoji="1" lang="ja-JP" altLang="en-US" sz="1400" dirty="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296612560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2" name="図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0678" y="2479685"/>
            <a:ext cx="3086531" cy="1238423"/>
          </a:xfrm>
          <a:prstGeom prst="rect">
            <a:avLst/>
          </a:prstGeom>
        </p:spPr>
      </p:pic>
      <p:pic>
        <p:nvPicPr>
          <p:cNvPr id="32" name="図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8388" y="866554"/>
            <a:ext cx="3572374" cy="1428950"/>
          </a:xfrm>
          <a:prstGeom prst="rect">
            <a:avLst/>
          </a:prstGeom>
        </p:spPr>
      </p:pic>
      <p:pic>
        <p:nvPicPr>
          <p:cNvPr id="29" name="図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178" y="2485279"/>
            <a:ext cx="3524742" cy="1038370"/>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829" y="927278"/>
            <a:ext cx="4324954" cy="1247949"/>
          </a:xfrm>
          <a:prstGeom prst="rect">
            <a:avLst/>
          </a:prstGeom>
        </p:spPr>
      </p:pic>
      <p:sp>
        <p:nvSpPr>
          <p:cNvPr id="7" name="テキスト ボックス 6"/>
          <p:cNvSpPr txBox="1"/>
          <p:nvPr/>
        </p:nvSpPr>
        <p:spPr>
          <a:xfrm>
            <a:off x="437546" y="198119"/>
            <a:ext cx="3501414" cy="646331"/>
          </a:xfrm>
          <a:prstGeom prst="rect">
            <a:avLst/>
          </a:prstGeom>
          <a:noFill/>
        </p:spPr>
        <p:txBody>
          <a:bodyPr wrap="square" rtlCol="0">
            <a:spAutoFit/>
          </a:bodyPr>
          <a:lstStyle/>
          <a:p>
            <a:r>
              <a:rPr kumimoji="1" lang="ja-JP" altLang="en-US" dirty="0" smtClean="0">
                <a:latin typeface="+mj-ea"/>
                <a:ea typeface="+mj-ea"/>
              </a:rPr>
              <a:t>モデル適合</a:t>
            </a:r>
            <a:endParaRPr kumimoji="1" lang="en-US" altLang="ja-JP" dirty="0" smtClean="0">
              <a:latin typeface="+mj-ea"/>
              <a:ea typeface="+mj-ea"/>
            </a:endParaRPr>
          </a:p>
          <a:p>
            <a:r>
              <a:rPr lang="en-US" altLang="ja-JP" dirty="0" smtClean="0">
                <a:latin typeface="+mj-ea"/>
                <a:ea typeface="+mj-ea"/>
              </a:rPr>
              <a:t>※</a:t>
            </a:r>
            <a:r>
              <a:rPr lang="ja-JP" altLang="en-US" dirty="0" smtClean="0">
                <a:latin typeface="+mj-ea"/>
                <a:ea typeface="+mj-ea"/>
              </a:rPr>
              <a:t>修正後</a:t>
            </a:r>
            <a:endParaRPr kumimoji="1" lang="ja-JP" altLang="en-US" dirty="0">
              <a:latin typeface="+mj-ea"/>
              <a:ea typeface="+mj-ea"/>
            </a:endParaRPr>
          </a:p>
        </p:txBody>
      </p:sp>
      <p:sp>
        <p:nvSpPr>
          <p:cNvPr id="9" name="正方形/長方形 8"/>
          <p:cNvSpPr/>
          <p:nvPr/>
        </p:nvSpPr>
        <p:spPr>
          <a:xfrm>
            <a:off x="795849" y="4050979"/>
            <a:ext cx="3632135" cy="646331"/>
          </a:xfrm>
          <a:prstGeom prst="rect">
            <a:avLst/>
          </a:prstGeom>
        </p:spPr>
        <p:txBody>
          <a:bodyPr wrap="square">
            <a:spAutoFit/>
          </a:bodyPr>
          <a:lstStyle/>
          <a:p>
            <a:r>
              <a:rPr lang="en-US" altLang="ja-JP" dirty="0">
                <a:latin typeface="+mj-ea"/>
                <a:ea typeface="+mj-ea"/>
              </a:rPr>
              <a:t>X2</a:t>
            </a:r>
            <a:r>
              <a:rPr lang="ja-JP" altLang="en-US" dirty="0">
                <a:latin typeface="+mj-ea"/>
                <a:ea typeface="+mj-ea"/>
              </a:rPr>
              <a:t>値　</a:t>
            </a:r>
            <a:r>
              <a:rPr lang="en-US" altLang="ja-JP" dirty="0" smtClean="0">
                <a:latin typeface="+mj-ea"/>
                <a:ea typeface="+mj-ea"/>
              </a:rPr>
              <a:t>295.806</a:t>
            </a:r>
            <a:r>
              <a:rPr lang="ja-JP" altLang="en-US" dirty="0">
                <a:latin typeface="+mj-ea"/>
                <a:ea typeface="+mj-ea"/>
              </a:rPr>
              <a:t>　　有意確率　</a:t>
            </a:r>
            <a:r>
              <a:rPr lang="en-US" altLang="ja-JP" dirty="0" smtClean="0">
                <a:latin typeface="+mj-ea"/>
                <a:ea typeface="+mj-ea"/>
              </a:rPr>
              <a:t>0.000 </a:t>
            </a:r>
          </a:p>
          <a:p>
            <a:r>
              <a:rPr lang="en-US" altLang="ja-JP" dirty="0" smtClean="0">
                <a:latin typeface="+mj-ea"/>
                <a:ea typeface="+mj-ea"/>
              </a:rPr>
              <a:t>CMIN/DF</a:t>
            </a:r>
            <a:r>
              <a:rPr lang="ja-JP" altLang="en-US" dirty="0">
                <a:latin typeface="+mj-ea"/>
                <a:ea typeface="+mj-ea"/>
              </a:rPr>
              <a:t>　</a:t>
            </a:r>
            <a:r>
              <a:rPr lang="en-US" altLang="ja-JP" dirty="0" smtClean="0">
                <a:latin typeface="+mj-ea"/>
                <a:ea typeface="+mj-ea"/>
              </a:rPr>
              <a:t>2.275</a:t>
            </a:r>
            <a:endParaRPr lang="ja-JP" altLang="en-US" dirty="0">
              <a:latin typeface="+mj-ea"/>
              <a:ea typeface="+mj-ea"/>
            </a:endParaRPr>
          </a:p>
        </p:txBody>
      </p:sp>
      <p:sp>
        <p:nvSpPr>
          <p:cNvPr id="10" name="正方形/長方形 9"/>
          <p:cNvSpPr/>
          <p:nvPr/>
        </p:nvSpPr>
        <p:spPr>
          <a:xfrm>
            <a:off x="724153" y="5805264"/>
            <a:ext cx="2642070" cy="369332"/>
          </a:xfrm>
          <a:prstGeom prst="rect">
            <a:avLst/>
          </a:prstGeom>
        </p:spPr>
        <p:txBody>
          <a:bodyPr wrap="none">
            <a:spAutoFit/>
          </a:bodyPr>
          <a:lstStyle/>
          <a:p>
            <a:r>
              <a:rPr lang="en-US" altLang="ja-JP" dirty="0">
                <a:latin typeface="+mj-ea"/>
                <a:ea typeface="+mj-ea"/>
              </a:rPr>
              <a:t>GFI</a:t>
            </a:r>
            <a:r>
              <a:rPr lang="ja-JP" altLang="en-US" dirty="0">
                <a:latin typeface="+mj-ea"/>
                <a:ea typeface="+mj-ea"/>
              </a:rPr>
              <a:t>　</a:t>
            </a:r>
            <a:r>
              <a:rPr lang="en-US" altLang="ja-JP" dirty="0" smtClean="0">
                <a:latin typeface="+mj-ea"/>
                <a:ea typeface="+mj-ea"/>
              </a:rPr>
              <a:t>0.790</a:t>
            </a:r>
            <a:r>
              <a:rPr lang="ja-JP" altLang="en-US" dirty="0">
                <a:latin typeface="+mj-ea"/>
                <a:ea typeface="+mj-ea"/>
              </a:rPr>
              <a:t>　　</a:t>
            </a:r>
            <a:r>
              <a:rPr lang="en-US" altLang="ja-JP" dirty="0">
                <a:latin typeface="+mj-ea"/>
                <a:ea typeface="+mj-ea"/>
              </a:rPr>
              <a:t>AGFI</a:t>
            </a:r>
            <a:r>
              <a:rPr lang="ja-JP" altLang="en-US" dirty="0">
                <a:latin typeface="+mj-ea"/>
                <a:ea typeface="+mj-ea"/>
              </a:rPr>
              <a:t>　</a:t>
            </a:r>
            <a:r>
              <a:rPr lang="en-US" altLang="ja-JP" dirty="0" smtClean="0">
                <a:latin typeface="+mj-ea"/>
                <a:ea typeface="+mj-ea"/>
              </a:rPr>
              <a:t>0.706</a:t>
            </a:r>
            <a:endParaRPr lang="ja-JP" altLang="en-US" dirty="0">
              <a:latin typeface="+mj-ea"/>
              <a:ea typeface="+mj-ea"/>
            </a:endParaRPr>
          </a:p>
        </p:txBody>
      </p:sp>
      <p:sp>
        <p:nvSpPr>
          <p:cNvPr id="11" name="正方形/長方形 10"/>
          <p:cNvSpPr/>
          <p:nvPr/>
        </p:nvSpPr>
        <p:spPr>
          <a:xfrm>
            <a:off x="754056" y="5301208"/>
            <a:ext cx="2483372" cy="369332"/>
          </a:xfrm>
          <a:prstGeom prst="rect">
            <a:avLst/>
          </a:prstGeom>
        </p:spPr>
        <p:txBody>
          <a:bodyPr wrap="none">
            <a:spAutoFit/>
          </a:bodyPr>
          <a:lstStyle/>
          <a:p>
            <a:r>
              <a:rPr lang="en-US" altLang="ja-JP" dirty="0">
                <a:latin typeface="+mj-ea"/>
                <a:ea typeface="+mj-ea"/>
              </a:rPr>
              <a:t>NFI</a:t>
            </a:r>
            <a:r>
              <a:rPr lang="ja-JP" altLang="en-US" dirty="0">
                <a:latin typeface="+mj-ea"/>
                <a:ea typeface="+mj-ea"/>
              </a:rPr>
              <a:t>　</a:t>
            </a:r>
            <a:r>
              <a:rPr lang="en-US" altLang="ja-JP" dirty="0" smtClean="0">
                <a:latin typeface="+mj-ea"/>
                <a:ea typeface="+mj-ea"/>
              </a:rPr>
              <a:t>0.814</a:t>
            </a:r>
            <a:r>
              <a:rPr lang="ja-JP" altLang="en-US" dirty="0">
                <a:latin typeface="+mj-ea"/>
                <a:ea typeface="+mj-ea"/>
              </a:rPr>
              <a:t>　　</a:t>
            </a:r>
            <a:r>
              <a:rPr lang="en-US" altLang="ja-JP" dirty="0">
                <a:latin typeface="+mj-ea"/>
                <a:ea typeface="+mj-ea"/>
              </a:rPr>
              <a:t>CFI</a:t>
            </a:r>
            <a:r>
              <a:rPr lang="ja-JP" altLang="en-US" dirty="0">
                <a:latin typeface="+mj-ea"/>
                <a:ea typeface="+mj-ea"/>
              </a:rPr>
              <a:t>　</a:t>
            </a:r>
            <a:r>
              <a:rPr lang="en-US" altLang="ja-JP" dirty="0" smtClean="0">
                <a:latin typeface="+mj-ea"/>
                <a:ea typeface="+mj-ea"/>
              </a:rPr>
              <a:t>0.884</a:t>
            </a:r>
            <a:endParaRPr lang="ja-JP" altLang="en-US" dirty="0">
              <a:latin typeface="+mj-ea"/>
              <a:ea typeface="+mj-ea"/>
            </a:endParaRPr>
          </a:p>
        </p:txBody>
      </p:sp>
      <p:sp>
        <p:nvSpPr>
          <p:cNvPr id="12" name="正方形/長方形 11"/>
          <p:cNvSpPr/>
          <p:nvPr/>
        </p:nvSpPr>
        <p:spPr>
          <a:xfrm>
            <a:off x="764552" y="4824563"/>
            <a:ext cx="1579278" cy="369332"/>
          </a:xfrm>
          <a:prstGeom prst="rect">
            <a:avLst/>
          </a:prstGeom>
        </p:spPr>
        <p:txBody>
          <a:bodyPr wrap="none">
            <a:spAutoFit/>
          </a:bodyPr>
          <a:lstStyle/>
          <a:p>
            <a:r>
              <a:rPr lang="en-US" altLang="ja-JP" dirty="0">
                <a:latin typeface="+mj-ea"/>
                <a:ea typeface="+mj-ea"/>
              </a:rPr>
              <a:t>RMSEA</a:t>
            </a:r>
            <a:r>
              <a:rPr lang="ja-JP" altLang="en-US" dirty="0">
                <a:latin typeface="+mj-ea"/>
                <a:ea typeface="+mj-ea"/>
              </a:rPr>
              <a:t>　</a:t>
            </a:r>
            <a:r>
              <a:rPr lang="en-US" altLang="ja-JP" dirty="0" smtClean="0">
                <a:latin typeface="+mj-ea"/>
                <a:ea typeface="+mj-ea"/>
              </a:rPr>
              <a:t>0.088</a:t>
            </a:r>
            <a:endParaRPr lang="ja-JP" altLang="en-US" dirty="0">
              <a:latin typeface="+mj-ea"/>
              <a:ea typeface="+mj-ea"/>
            </a:endParaRPr>
          </a:p>
        </p:txBody>
      </p:sp>
      <p:sp>
        <p:nvSpPr>
          <p:cNvPr id="14" name="ストライプ矢印 13"/>
          <p:cNvSpPr/>
          <p:nvPr/>
        </p:nvSpPr>
        <p:spPr>
          <a:xfrm>
            <a:off x="3851920" y="4749091"/>
            <a:ext cx="576064" cy="48771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5" name="角丸四角形 14"/>
          <p:cNvSpPr/>
          <p:nvPr/>
        </p:nvSpPr>
        <p:spPr>
          <a:xfrm>
            <a:off x="4644008" y="4150673"/>
            <a:ext cx="4211960" cy="17595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latin typeface="+mj-ea"/>
                <a:ea typeface="+mj-ea"/>
              </a:rPr>
              <a:t>修正前と比べ、</a:t>
            </a:r>
            <a:endParaRPr kumimoji="1" lang="en-US" altLang="ja-JP" sz="2400" dirty="0" smtClean="0">
              <a:latin typeface="+mj-ea"/>
              <a:ea typeface="+mj-ea"/>
            </a:endParaRPr>
          </a:p>
          <a:p>
            <a:pPr algn="ctr"/>
            <a:r>
              <a:rPr lang="ja-JP" altLang="en-US" sz="2400" dirty="0">
                <a:latin typeface="+mj-ea"/>
                <a:ea typeface="+mj-ea"/>
              </a:rPr>
              <a:t>モデル</a:t>
            </a:r>
            <a:r>
              <a:rPr lang="ja-JP" altLang="en-US" sz="2400" dirty="0" smtClean="0">
                <a:latin typeface="+mj-ea"/>
                <a:ea typeface="+mj-ea"/>
              </a:rPr>
              <a:t>の適合度はよくなった。</a:t>
            </a:r>
            <a:endParaRPr kumimoji="1" lang="ja-JP" altLang="en-US" sz="2400" dirty="0">
              <a:latin typeface="+mj-ea"/>
              <a:ea typeface="+mj-ea"/>
            </a:endParaRPr>
          </a:p>
        </p:txBody>
      </p:sp>
      <p:sp>
        <p:nvSpPr>
          <p:cNvPr id="16" name="角丸四角形 15"/>
          <p:cNvSpPr/>
          <p:nvPr/>
        </p:nvSpPr>
        <p:spPr>
          <a:xfrm>
            <a:off x="1874171" y="1294305"/>
            <a:ext cx="681605" cy="4114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7" name="角丸四角形 16"/>
          <p:cNvSpPr/>
          <p:nvPr/>
        </p:nvSpPr>
        <p:spPr>
          <a:xfrm>
            <a:off x="3707904" y="1294305"/>
            <a:ext cx="720080" cy="4114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8" name="角丸四角形 17"/>
          <p:cNvSpPr/>
          <p:nvPr/>
        </p:nvSpPr>
        <p:spPr>
          <a:xfrm>
            <a:off x="3205368" y="1294305"/>
            <a:ext cx="432048" cy="41147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9" name="角丸四角形 18"/>
          <p:cNvSpPr/>
          <p:nvPr/>
        </p:nvSpPr>
        <p:spPr>
          <a:xfrm>
            <a:off x="5940152" y="1197035"/>
            <a:ext cx="552742" cy="647789"/>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0" name="角丸四角形 19"/>
          <p:cNvSpPr/>
          <p:nvPr/>
        </p:nvSpPr>
        <p:spPr>
          <a:xfrm>
            <a:off x="1355138" y="2828779"/>
            <a:ext cx="624574" cy="407864"/>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1" name="角丸四角形 20"/>
          <p:cNvSpPr/>
          <p:nvPr/>
        </p:nvSpPr>
        <p:spPr>
          <a:xfrm>
            <a:off x="7957209" y="1188377"/>
            <a:ext cx="480734" cy="62483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2" name="角丸四角形 21"/>
          <p:cNvSpPr/>
          <p:nvPr/>
        </p:nvSpPr>
        <p:spPr>
          <a:xfrm>
            <a:off x="6413943" y="2828779"/>
            <a:ext cx="462313" cy="42147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3" name="角丸四角形 22"/>
          <p:cNvSpPr/>
          <p:nvPr/>
        </p:nvSpPr>
        <p:spPr>
          <a:xfrm>
            <a:off x="6876254" y="2828779"/>
            <a:ext cx="504057" cy="411953"/>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6" name="テキスト ボックス 25"/>
          <p:cNvSpPr txBox="1"/>
          <p:nvPr/>
        </p:nvSpPr>
        <p:spPr>
          <a:xfrm>
            <a:off x="1477591" y="2295504"/>
            <a:ext cx="1368152" cy="261610"/>
          </a:xfrm>
          <a:prstGeom prst="rect">
            <a:avLst/>
          </a:prstGeom>
          <a:noFill/>
          <a:ln>
            <a:solidFill>
              <a:schemeClr val="tx1"/>
            </a:solidFill>
            <a:prstDash val="solid"/>
          </a:ln>
        </p:spPr>
        <p:txBody>
          <a:bodyPr wrap="square" rtlCol="0">
            <a:spAutoFit/>
          </a:bodyPr>
          <a:lstStyle/>
          <a:p>
            <a:r>
              <a:rPr kumimoji="1" lang="ja-JP" altLang="en-US" sz="1100" b="1" dirty="0" smtClean="0">
                <a:latin typeface="+mj-ea"/>
                <a:ea typeface="+mj-ea"/>
              </a:rPr>
              <a:t>小さい値が望ましい</a:t>
            </a:r>
            <a:endParaRPr kumimoji="1" lang="ja-JP" altLang="en-US" sz="1100" b="1" dirty="0">
              <a:latin typeface="+mj-ea"/>
              <a:ea typeface="+mj-ea"/>
            </a:endParaRPr>
          </a:p>
        </p:txBody>
      </p:sp>
      <p:sp>
        <p:nvSpPr>
          <p:cNvPr id="27" name="テキスト ボックス 26"/>
          <p:cNvSpPr txBox="1"/>
          <p:nvPr/>
        </p:nvSpPr>
        <p:spPr>
          <a:xfrm>
            <a:off x="6483644" y="726434"/>
            <a:ext cx="1415817" cy="261610"/>
          </a:xfrm>
          <a:prstGeom prst="rect">
            <a:avLst/>
          </a:prstGeom>
          <a:noFill/>
          <a:ln>
            <a:solidFill>
              <a:schemeClr val="tx1"/>
            </a:solidFill>
            <a:prstDash val="solid"/>
          </a:ln>
        </p:spPr>
        <p:txBody>
          <a:bodyPr wrap="square" rtlCol="0">
            <a:spAutoFit/>
          </a:bodyPr>
          <a:lstStyle/>
          <a:p>
            <a:r>
              <a:rPr lang="ja-JP" altLang="en-US" sz="1100" b="1" dirty="0" smtClean="0">
                <a:latin typeface="+mj-ea"/>
                <a:ea typeface="+mj-ea"/>
              </a:rPr>
              <a:t>大きい</a:t>
            </a:r>
            <a:r>
              <a:rPr lang="ja-JP" altLang="en-US" sz="1100" b="1" dirty="0">
                <a:latin typeface="+mj-ea"/>
                <a:ea typeface="+mj-ea"/>
              </a:rPr>
              <a:t>値</a:t>
            </a:r>
            <a:r>
              <a:rPr kumimoji="1" lang="ja-JP" altLang="en-US" sz="1100" b="1" dirty="0" smtClean="0">
                <a:latin typeface="+mj-ea"/>
                <a:ea typeface="+mj-ea"/>
              </a:rPr>
              <a:t>が望ましい</a:t>
            </a:r>
            <a:endParaRPr kumimoji="1" lang="ja-JP" altLang="en-US" sz="1100" b="1" dirty="0">
              <a:latin typeface="+mj-ea"/>
              <a:ea typeface="+mj-ea"/>
            </a:endParaRPr>
          </a:p>
        </p:txBody>
      </p:sp>
      <p:sp>
        <p:nvSpPr>
          <p:cNvPr id="31" name="テキスト ボックス 30"/>
          <p:cNvSpPr txBox="1"/>
          <p:nvPr/>
        </p:nvSpPr>
        <p:spPr>
          <a:xfrm>
            <a:off x="6168345" y="2410819"/>
            <a:ext cx="1415817" cy="261610"/>
          </a:xfrm>
          <a:prstGeom prst="rect">
            <a:avLst/>
          </a:prstGeom>
          <a:noFill/>
          <a:ln>
            <a:solidFill>
              <a:schemeClr val="tx1"/>
            </a:solidFill>
            <a:prstDash val="solid"/>
          </a:ln>
        </p:spPr>
        <p:txBody>
          <a:bodyPr wrap="square" rtlCol="0">
            <a:spAutoFit/>
          </a:bodyPr>
          <a:lstStyle/>
          <a:p>
            <a:r>
              <a:rPr lang="ja-JP" altLang="en-US" sz="1100" b="1" dirty="0" smtClean="0">
                <a:latin typeface="+mj-ea"/>
                <a:ea typeface="+mj-ea"/>
              </a:rPr>
              <a:t>大きい</a:t>
            </a:r>
            <a:r>
              <a:rPr lang="ja-JP" altLang="en-US" sz="1100" b="1" dirty="0">
                <a:latin typeface="+mj-ea"/>
                <a:ea typeface="+mj-ea"/>
              </a:rPr>
              <a:t>値</a:t>
            </a:r>
            <a:r>
              <a:rPr kumimoji="1" lang="ja-JP" altLang="en-US" sz="1100" b="1" dirty="0" smtClean="0">
                <a:latin typeface="+mj-ea"/>
                <a:ea typeface="+mj-ea"/>
              </a:rPr>
              <a:t>が望ましい</a:t>
            </a:r>
            <a:endParaRPr kumimoji="1" lang="ja-JP" altLang="en-US" sz="1100" b="1" dirty="0">
              <a:latin typeface="+mj-ea"/>
              <a:ea typeface="+mj-ea"/>
            </a:endParaRPr>
          </a:p>
        </p:txBody>
      </p:sp>
      <p:cxnSp>
        <p:nvCxnSpPr>
          <p:cNvPr id="35" name="直線コネクタ 34"/>
          <p:cNvCxnSpPr/>
          <p:nvPr/>
        </p:nvCxnSpPr>
        <p:spPr>
          <a:xfrm flipH="1">
            <a:off x="2467541" y="1084224"/>
            <a:ext cx="88235" cy="21008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3661048" y="1082448"/>
            <a:ext cx="190872" cy="21185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049209" y="2672429"/>
            <a:ext cx="0" cy="156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直線コネクタ 37"/>
          <p:cNvCxnSpPr>
            <a:endCxn id="22" idx="0"/>
          </p:cNvCxnSpPr>
          <p:nvPr/>
        </p:nvCxnSpPr>
        <p:spPr>
          <a:xfrm>
            <a:off x="6645099" y="2672429"/>
            <a:ext cx="1" cy="156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7740352" y="988044"/>
            <a:ext cx="216857" cy="30626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flipH="1">
            <a:off x="6404660" y="988044"/>
            <a:ext cx="176470" cy="23202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a:off x="1793208" y="2562304"/>
            <a:ext cx="186504" cy="26647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2411760" y="820838"/>
            <a:ext cx="1440160" cy="261610"/>
          </a:xfrm>
          <a:prstGeom prst="rect">
            <a:avLst/>
          </a:prstGeom>
          <a:noFill/>
          <a:ln>
            <a:solidFill>
              <a:schemeClr val="tx1"/>
            </a:solidFill>
            <a:prstDash val="solid"/>
          </a:ln>
        </p:spPr>
        <p:txBody>
          <a:bodyPr wrap="square" rtlCol="0">
            <a:spAutoFit/>
          </a:bodyPr>
          <a:lstStyle/>
          <a:p>
            <a:r>
              <a:rPr kumimoji="1" lang="ja-JP" altLang="en-US" sz="1100" b="1" dirty="0" smtClean="0">
                <a:latin typeface="+mj-ea"/>
                <a:ea typeface="+mj-ea"/>
              </a:rPr>
              <a:t>小さい値が望ましい</a:t>
            </a:r>
            <a:endParaRPr kumimoji="1" lang="ja-JP" altLang="en-US" sz="1100" b="1" dirty="0">
              <a:latin typeface="+mj-ea"/>
              <a:ea typeface="+mj-ea"/>
            </a:endParaRPr>
          </a:p>
        </p:txBody>
      </p:sp>
    </p:spTree>
    <p:extLst>
      <p:ext uri="{BB962C8B-B14F-4D97-AF65-F5344CB8AC3E}">
        <p14:creationId xmlns:p14="http://schemas.microsoft.com/office/powerpoint/2010/main" val="392694764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角丸四角形 1"/>
          <p:cNvSpPr/>
          <p:nvPr/>
        </p:nvSpPr>
        <p:spPr>
          <a:xfrm>
            <a:off x="539552" y="332656"/>
            <a:ext cx="4968552"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円/楕円 2"/>
          <p:cNvSpPr/>
          <p:nvPr/>
        </p:nvSpPr>
        <p:spPr>
          <a:xfrm>
            <a:off x="4235208" y="4365104"/>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4" name="円/楕円 3"/>
          <p:cNvSpPr/>
          <p:nvPr/>
        </p:nvSpPr>
        <p:spPr>
          <a:xfrm>
            <a:off x="6533476" y="1759440"/>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5" name="円/楕円 4"/>
          <p:cNvSpPr/>
          <p:nvPr/>
        </p:nvSpPr>
        <p:spPr>
          <a:xfrm>
            <a:off x="7167178" y="4374636"/>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6" name="角丸四角形 5"/>
          <p:cNvSpPr/>
          <p:nvPr/>
        </p:nvSpPr>
        <p:spPr>
          <a:xfrm>
            <a:off x="2924228" y="2032336"/>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8" name="直線矢印コネクタ 7"/>
          <p:cNvCxnSpPr/>
          <p:nvPr/>
        </p:nvCxnSpPr>
        <p:spPr>
          <a:xfrm flipV="1">
            <a:off x="5724128" y="2998712"/>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2052780" y="2254438"/>
            <a:ext cx="800975" cy="24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1982105" y="436510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12" name="角丸四角形 11"/>
          <p:cNvSpPr/>
          <p:nvPr/>
        </p:nvSpPr>
        <p:spPr>
          <a:xfrm>
            <a:off x="1982105" y="5245447"/>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3" name="直線矢印コネクタ 12"/>
          <p:cNvCxnSpPr/>
          <p:nvPr/>
        </p:nvCxnSpPr>
        <p:spPr>
          <a:xfrm flipH="1">
            <a:off x="6125950" y="4860601"/>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708543" y="2732786"/>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399819" y="4538710"/>
            <a:ext cx="779840" cy="1755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3460093" y="5192772"/>
            <a:ext cx="775115" cy="1921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角丸四角形 19"/>
          <p:cNvSpPr/>
          <p:nvPr/>
        </p:nvSpPr>
        <p:spPr>
          <a:xfrm>
            <a:off x="633991" y="2018978"/>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23" name="直線矢印コネクタ 22"/>
          <p:cNvCxnSpPr/>
          <p:nvPr/>
        </p:nvCxnSpPr>
        <p:spPr>
          <a:xfrm>
            <a:off x="2287894" y="4714286"/>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755576" y="476672"/>
            <a:ext cx="4643793" cy="646331"/>
          </a:xfrm>
          <a:prstGeom prst="rect">
            <a:avLst/>
          </a:prstGeom>
          <a:noFill/>
        </p:spPr>
        <p:txBody>
          <a:bodyPr wrap="square" rtlCol="0">
            <a:spAutoFit/>
          </a:bodyPr>
          <a:lstStyle/>
          <a:p>
            <a:r>
              <a:rPr kumimoji="1" lang="ja-JP" altLang="en-US" dirty="0" smtClean="0">
                <a:solidFill>
                  <a:schemeClr val="bg1"/>
                </a:solidFill>
                <a:latin typeface="+mj-ea"/>
                <a:ea typeface="+mj-ea"/>
              </a:rPr>
              <a:t>よって以下の</a:t>
            </a:r>
            <a:r>
              <a:rPr lang="ja-JP" altLang="en-US" dirty="0" smtClean="0">
                <a:solidFill>
                  <a:schemeClr val="bg1"/>
                </a:solidFill>
                <a:latin typeface="+mj-ea"/>
                <a:ea typeface="+mj-ea"/>
              </a:rPr>
              <a:t>モデルが、</a:t>
            </a:r>
            <a:endParaRPr lang="en-US" altLang="ja-JP" dirty="0" smtClean="0">
              <a:solidFill>
                <a:schemeClr val="bg1"/>
              </a:solidFill>
              <a:latin typeface="+mj-ea"/>
              <a:ea typeface="+mj-ea"/>
            </a:endParaRPr>
          </a:p>
          <a:p>
            <a:r>
              <a:rPr lang="ja-JP" altLang="en-US" dirty="0" smtClean="0">
                <a:solidFill>
                  <a:schemeClr val="bg1"/>
                </a:solidFill>
                <a:latin typeface="+mj-ea"/>
                <a:ea typeface="+mj-ea"/>
              </a:rPr>
              <a:t>今回導いた</a:t>
            </a:r>
            <a:r>
              <a:rPr lang="ja-JP" altLang="en-US" dirty="0" smtClean="0">
                <a:solidFill>
                  <a:schemeClr val="accent2">
                    <a:lumMod val="40000"/>
                    <a:lumOff val="60000"/>
                  </a:schemeClr>
                </a:solidFill>
                <a:latin typeface="+mj-ea"/>
                <a:ea typeface="+mj-ea"/>
              </a:rPr>
              <a:t>日本における</a:t>
            </a:r>
            <a:r>
              <a:rPr lang="en-US" altLang="ja-JP" dirty="0" smtClean="0">
                <a:solidFill>
                  <a:schemeClr val="accent2">
                    <a:lumMod val="40000"/>
                    <a:lumOff val="60000"/>
                  </a:schemeClr>
                </a:solidFill>
                <a:latin typeface="+mj-ea"/>
                <a:ea typeface="+mj-ea"/>
              </a:rPr>
              <a:t>CRM</a:t>
            </a:r>
            <a:r>
              <a:rPr lang="ja-JP" altLang="en-US" dirty="0" smtClean="0">
                <a:solidFill>
                  <a:schemeClr val="accent2">
                    <a:lumMod val="40000"/>
                    <a:lumOff val="60000"/>
                  </a:schemeClr>
                </a:solidFill>
                <a:latin typeface="+mj-ea"/>
                <a:ea typeface="+mj-ea"/>
              </a:rPr>
              <a:t>モデル</a:t>
            </a:r>
            <a:r>
              <a:rPr lang="ja-JP" altLang="en-US" dirty="0" smtClean="0">
                <a:solidFill>
                  <a:schemeClr val="bg1"/>
                </a:solidFill>
                <a:latin typeface="+mj-ea"/>
                <a:ea typeface="+mj-ea"/>
              </a:rPr>
              <a:t>である</a:t>
            </a:r>
            <a:endParaRPr kumimoji="1" lang="ja-JP" altLang="en-US" dirty="0">
              <a:solidFill>
                <a:schemeClr val="bg1"/>
              </a:solidFill>
              <a:latin typeface="+mj-ea"/>
              <a:ea typeface="+mj-ea"/>
            </a:endParaRPr>
          </a:p>
        </p:txBody>
      </p:sp>
      <p:sp>
        <p:nvSpPr>
          <p:cNvPr id="17" name="加算記号 16"/>
          <p:cNvSpPr/>
          <p:nvPr/>
        </p:nvSpPr>
        <p:spPr>
          <a:xfrm>
            <a:off x="2236229" y="1840006"/>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加算記号 20"/>
          <p:cNvSpPr/>
          <p:nvPr/>
        </p:nvSpPr>
        <p:spPr>
          <a:xfrm>
            <a:off x="3668678" y="5445224"/>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加算記号 21"/>
          <p:cNvSpPr/>
          <p:nvPr/>
        </p:nvSpPr>
        <p:spPr>
          <a:xfrm>
            <a:off x="6530799" y="4444548"/>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加算記号 23"/>
          <p:cNvSpPr/>
          <p:nvPr/>
        </p:nvSpPr>
        <p:spPr>
          <a:xfrm>
            <a:off x="4179659" y="3142525"/>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加算記号 24"/>
          <p:cNvSpPr/>
          <p:nvPr/>
        </p:nvSpPr>
        <p:spPr>
          <a:xfrm>
            <a:off x="5946978" y="3173953"/>
            <a:ext cx="357944" cy="357944"/>
          </a:xfrm>
          <a:prstGeom prst="mathPlus">
            <a:avLst>
              <a:gd name="adj1" fmla="val 12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減算記号 25"/>
          <p:cNvSpPr/>
          <p:nvPr/>
        </p:nvSpPr>
        <p:spPr>
          <a:xfrm>
            <a:off x="3646941" y="4269081"/>
            <a:ext cx="289536" cy="192046"/>
          </a:xfrm>
          <a:prstGeom prst="mathMinu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251520" y="1556792"/>
            <a:ext cx="8640960" cy="4824536"/>
          </a:xfrm>
          <a:prstGeom prst="roundRect">
            <a:avLst/>
          </a:prstGeom>
          <a:noFill/>
          <a:ln w="381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86863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5" name="角丸四角形 4"/>
          <p:cNvSpPr/>
          <p:nvPr/>
        </p:nvSpPr>
        <p:spPr>
          <a:xfrm>
            <a:off x="683236" y="4799997"/>
            <a:ext cx="7848871" cy="1584176"/>
          </a:xfrm>
          <a:prstGeom prst="roundRect">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ja-JP" altLang="en-US" sz="2400" i="1" dirty="0" smtClean="0">
                <a:solidFill>
                  <a:schemeClr val="tx1"/>
                </a:solidFill>
                <a:latin typeface="+mj-ea"/>
                <a:ea typeface="+mj-ea"/>
              </a:rPr>
              <a:t>“</a:t>
            </a:r>
            <a:r>
              <a:rPr lang="en-US" altLang="ja-JP" sz="2400" i="1" dirty="0" smtClean="0">
                <a:solidFill>
                  <a:schemeClr val="tx1"/>
                </a:solidFill>
                <a:latin typeface="+mj-ea"/>
                <a:ea typeface="+mj-ea"/>
              </a:rPr>
              <a:t>CRM</a:t>
            </a:r>
            <a:r>
              <a:rPr lang="ja-JP" altLang="en-US" sz="2400" i="1" dirty="0" smtClean="0">
                <a:solidFill>
                  <a:schemeClr val="tx1"/>
                </a:solidFill>
                <a:latin typeface="+mj-ea"/>
                <a:ea typeface="+mj-ea"/>
              </a:rPr>
              <a:t>は</a:t>
            </a:r>
            <a:r>
              <a:rPr lang="ja-JP" altLang="en-US" sz="2400" i="1" dirty="0">
                <a:solidFill>
                  <a:schemeClr val="tx1"/>
                </a:solidFill>
                <a:latin typeface="+mj-ea"/>
                <a:ea typeface="+mj-ea"/>
              </a:rPr>
              <a:t>、コーズ（</a:t>
            </a:r>
            <a:r>
              <a:rPr lang="en-US" altLang="ja-JP" sz="2400" i="1" dirty="0">
                <a:solidFill>
                  <a:schemeClr val="tx1"/>
                </a:solidFill>
                <a:latin typeface="+mj-ea"/>
                <a:ea typeface="+mj-ea"/>
              </a:rPr>
              <a:t>Cause</a:t>
            </a:r>
            <a:r>
              <a:rPr lang="ja-JP" altLang="en-US" sz="2400" i="1" dirty="0">
                <a:solidFill>
                  <a:schemeClr val="tx1"/>
                </a:solidFill>
                <a:latin typeface="+mj-ea"/>
                <a:ea typeface="+mj-ea"/>
              </a:rPr>
              <a:t>＝大義、目標</a:t>
            </a:r>
            <a:r>
              <a:rPr lang="ja-JP" altLang="en-US" sz="2400" i="1" dirty="0" smtClean="0">
                <a:solidFill>
                  <a:schemeClr val="tx1"/>
                </a:solidFill>
                <a:latin typeface="+mj-ea"/>
                <a:ea typeface="+mj-ea"/>
              </a:rPr>
              <a:t>、理想</a:t>
            </a:r>
            <a:r>
              <a:rPr lang="ja-JP" altLang="en-US" sz="2400" i="1" dirty="0">
                <a:solidFill>
                  <a:schemeClr val="tx1"/>
                </a:solidFill>
                <a:latin typeface="+mj-ea"/>
                <a:ea typeface="+mj-ea"/>
              </a:rPr>
              <a:t>、よきこと）</a:t>
            </a:r>
            <a:r>
              <a:rPr lang="ja-JP" altLang="en-US" sz="2400" i="1" dirty="0" smtClean="0">
                <a:solidFill>
                  <a:schemeClr val="tx1"/>
                </a:solidFill>
                <a:latin typeface="+mj-ea"/>
                <a:ea typeface="+mj-ea"/>
              </a:rPr>
              <a:t>を</a:t>
            </a:r>
            <a:endParaRPr lang="en-US" altLang="ja-JP" sz="2400" i="1" dirty="0" smtClean="0">
              <a:solidFill>
                <a:schemeClr val="tx1"/>
              </a:solidFill>
              <a:latin typeface="+mj-ea"/>
              <a:ea typeface="+mj-ea"/>
            </a:endParaRPr>
          </a:p>
          <a:p>
            <a:r>
              <a:rPr lang="ja-JP" altLang="en-US" sz="2400" i="1" dirty="0" smtClean="0">
                <a:solidFill>
                  <a:schemeClr val="tx1"/>
                </a:solidFill>
                <a:latin typeface="+mj-ea"/>
                <a:ea typeface="+mj-ea"/>
              </a:rPr>
              <a:t>全面</a:t>
            </a:r>
            <a:r>
              <a:rPr lang="ja-JP" altLang="en-US" sz="2400" i="1" dirty="0">
                <a:solidFill>
                  <a:schemeClr val="tx1"/>
                </a:solidFill>
                <a:latin typeface="+mj-ea"/>
                <a:ea typeface="+mj-ea"/>
              </a:rPr>
              <a:t>に出した</a:t>
            </a:r>
            <a:r>
              <a:rPr lang="ja-JP" altLang="en-US" sz="2400" i="1" dirty="0" smtClean="0">
                <a:solidFill>
                  <a:schemeClr val="tx1"/>
                </a:solidFill>
                <a:latin typeface="+mj-ea"/>
                <a:ea typeface="+mj-ea"/>
              </a:rPr>
              <a:t>マーケティング</a:t>
            </a:r>
            <a:r>
              <a:rPr lang="ja-JP" altLang="en-US" sz="2400" i="1" dirty="0">
                <a:solidFill>
                  <a:schemeClr val="tx1"/>
                </a:solidFill>
                <a:latin typeface="+mj-ea"/>
                <a:ea typeface="+mj-ea"/>
              </a:rPr>
              <a:t>活動のことで</a:t>
            </a:r>
            <a:r>
              <a:rPr lang="ja-JP" altLang="en-US" sz="2400" i="1" dirty="0" smtClean="0">
                <a:solidFill>
                  <a:schemeClr val="tx1"/>
                </a:solidFill>
                <a:latin typeface="+mj-ea"/>
                <a:ea typeface="+mj-ea"/>
              </a:rPr>
              <a:t>ある“</a:t>
            </a:r>
            <a:endParaRPr kumimoji="1" lang="ja-JP" altLang="en-US" sz="2400" i="1" dirty="0">
              <a:solidFill>
                <a:schemeClr val="tx1"/>
              </a:solidFill>
              <a:latin typeface="+mj-ea"/>
              <a:ea typeface="+mj-ea"/>
            </a:endParaRPr>
          </a:p>
        </p:txBody>
      </p:sp>
      <p:sp>
        <p:nvSpPr>
          <p:cNvPr id="6" name="片側の 2 つの角を丸めた四角形 5"/>
          <p:cNvSpPr/>
          <p:nvPr/>
        </p:nvSpPr>
        <p:spPr>
          <a:xfrm>
            <a:off x="683235" y="4799997"/>
            <a:ext cx="7848871" cy="572129"/>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長坂（</a:t>
            </a:r>
            <a:r>
              <a:rPr lang="en-US" altLang="ja-JP" sz="2400" dirty="0" smtClean="0">
                <a:latin typeface="+mj-ea"/>
                <a:ea typeface="+mj-ea"/>
              </a:rPr>
              <a:t>2010</a:t>
            </a:r>
            <a:r>
              <a:rPr lang="ja-JP" altLang="en-US" sz="2400" dirty="0" smtClean="0">
                <a:latin typeface="+mj-ea"/>
                <a:ea typeface="+mj-ea"/>
              </a:rPr>
              <a:t>）による定義</a:t>
            </a:r>
            <a:endParaRPr kumimoji="1" lang="ja-JP" altLang="en-US" sz="2400" dirty="0">
              <a:latin typeface="+mj-ea"/>
              <a:ea typeface="+mj-ea"/>
            </a:endParaRPr>
          </a:p>
        </p:txBody>
      </p:sp>
      <p:sp>
        <p:nvSpPr>
          <p:cNvPr id="8" name="角丸四角形 7"/>
          <p:cNvSpPr/>
          <p:nvPr/>
        </p:nvSpPr>
        <p:spPr>
          <a:xfrm>
            <a:off x="683569" y="2207708"/>
            <a:ext cx="7848871" cy="2398201"/>
          </a:xfrm>
          <a:prstGeom prst="roundRect">
            <a:avLst/>
          </a:prstGeom>
          <a:solidFill>
            <a:srgbClr val="FFFFFF">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en-US" altLang="ja-JP" sz="2400" dirty="0" smtClean="0">
                <a:solidFill>
                  <a:schemeClr val="tx1"/>
                </a:solidFill>
                <a:latin typeface="+mj-ea"/>
                <a:ea typeface="+mj-ea"/>
              </a:rPr>
              <a:t>CRM</a:t>
            </a:r>
            <a:r>
              <a:rPr lang="ja-JP" altLang="en-US" sz="2400" dirty="0" smtClean="0">
                <a:solidFill>
                  <a:schemeClr val="tx1"/>
                </a:solidFill>
                <a:latin typeface="+mj-ea"/>
                <a:ea typeface="+mj-ea"/>
              </a:rPr>
              <a:t>とは</a:t>
            </a:r>
            <a:r>
              <a:rPr lang="ja-JP" altLang="en-US" sz="2400" i="1" dirty="0" smtClean="0">
                <a:solidFill>
                  <a:schemeClr val="tx1"/>
                </a:solidFill>
                <a:latin typeface="+mj-ea"/>
                <a:ea typeface="+mj-ea"/>
              </a:rPr>
              <a:t>“企業</a:t>
            </a:r>
            <a:r>
              <a:rPr lang="ja-JP" altLang="en-US" sz="2400" i="1" dirty="0">
                <a:solidFill>
                  <a:schemeClr val="tx1"/>
                </a:solidFill>
                <a:latin typeface="+mj-ea"/>
                <a:ea typeface="+mj-ea"/>
              </a:rPr>
              <a:t>が</a:t>
            </a:r>
            <a:r>
              <a:rPr lang="ja-JP" altLang="en-US" sz="2400" i="1" dirty="0" smtClean="0">
                <a:solidFill>
                  <a:schemeClr val="tx1"/>
                </a:solidFill>
                <a:latin typeface="+mj-ea"/>
                <a:ea typeface="+mj-ea"/>
              </a:rPr>
              <a:t>製品の</a:t>
            </a:r>
            <a:r>
              <a:rPr lang="ja-JP" altLang="en-US" sz="2400" i="1" dirty="0">
                <a:solidFill>
                  <a:schemeClr val="tx1"/>
                </a:solidFill>
                <a:latin typeface="+mj-ea"/>
                <a:ea typeface="+mj-ea"/>
              </a:rPr>
              <a:t>売上げや取引に応じて、</a:t>
            </a:r>
            <a:r>
              <a:rPr lang="ja-JP" altLang="en-US" sz="2400" i="1" dirty="0" smtClean="0">
                <a:solidFill>
                  <a:schemeClr val="tx1"/>
                </a:solidFill>
                <a:latin typeface="+mj-ea"/>
                <a:ea typeface="+mj-ea"/>
              </a:rPr>
              <a:t>得られた利益</a:t>
            </a:r>
            <a:r>
              <a:rPr lang="ja-JP" altLang="en-US" sz="2400" i="1" dirty="0">
                <a:solidFill>
                  <a:schemeClr val="tx1"/>
                </a:solidFill>
                <a:latin typeface="+mj-ea"/>
                <a:ea typeface="+mj-ea"/>
              </a:rPr>
              <a:t>の一定割合を何らかの組織に</a:t>
            </a:r>
            <a:r>
              <a:rPr lang="ja-JP" altLang="en-US" sz="2400" i="1" dirty="0" smtClean="0">
                <a:solidFill>
                  <a:schemeClr val="tx1"/>
                </a:solidFill>
                <a:latin typeface="+mj-ea"/>
                <a:ea typeface="+mj-ea"/>
              </a:rPr>
              <a:t>寄付</a:t>
            </a:r>
            <a:r>
              <a:rPr lang="ja-JP" altLang="en-US" sz="2400" i="1" dirty="0">
                <a:solidFill>
                  <a:schemeClr val="tx1"/>
                </a:solidFill>
                <a:latin typeface="+mj-ea"/>
                <a:ea typeface="+mj-ea"/>
              </a:rPr>
              <a:t>する</a:t>
            </a:r>
            <a:r>
              <a:rPr lang="ja-JP" altLang="en-US" sz="2400" i="1" dirty="0" smtClean="0">
                <a:solidFill>
                  <a:schemeClr val="tx1"/>
                </a:solidFill>
                <a:latin typeface="+mj-ea"/>
                <a:ea typeface="+mj-ea"/>
              </a:rPr>
              <a:t>こと</a:t>
            </a:r>
            <a:r>
              <a:rPr lang="en-US" altLang="ja-JP" sz="2400" i="1" dirty="0" smtClean="0">
                <a:solidFill>
                  <a:schemeClr val="tx1"/>
                </a:solidFill>
                <a:latin typeface="+mj-ea"/>
                <a:ea typeface="+mj-ea"/>
              </a:rPr>
              <a:t>”</a:t>
            </a:r>
            <a:r>
              <a:rPr lang="ja-JP" altLang="en-US" sz="2400" dirty="0" smtClean="0">
                <a:solidFill>
                  <a:schemeClr val="tx1"/>
                </a:solidFill>
                <a:latin typeface="+mj-ea"/>
                <a:ea typeface="+mj-ea"/>
              </a:rPr>
              <a:t>で、</a:t>
            </a:r>
            <a:endParaRPr lang="en-US" altLang="ja-JP" sz="2400" dirty="0" smtClean="0">
              <a:solidFill>
                <a:schemeClr val="tx1"/>
              </a:solidFill>
              <a:latin typeface="+mj-ea"/>
              <a:ea typeface="+mj-ea"/>
            </a:endParaRPr>
          </a:p>
          <a:p>
            <a:r>
              <a:rPr lang="en-US" altLang="ja-JP" sz="2400" i="1" dirty="0" smtClean="0">
                <a:solidFill>
                  <a:schemeClr val="tx1"/>
                </a:solidFill>
                <a:latin typeface="+mj-ea"/>
                <a:ea typeface="+mj-ea"/>
              </a:rPr>
              <a:t>“</a:t>
            </a:r>
            <a:r>
              <a:rPr lang="ja-JP" altLang="en-US" sz="2400" i="1" dirty="0" smtClean="0">
                <a:solidFill>
                  <a:schemeClr val="tx1"/>
                </a:solidFill>
                <a:latin typeface="+mj-ea"/>
                <a:ea typeface="+mj-ea"/>
              </a:rPr>
              <a:t>時間的</a:t>
            </a:r>
            <a:r>
              <a:rPr lang="ja-JP" altLang="en-US" sz="2400" i="1" dirty="0">
                <a:solidFill>
                  <a:schemeClr val="tx1"/>
                </a:solidFill>
                <a:latin typeface="+mj-ea"/>
                <a:ea typeface="+mj-ea"/>
              </a:rPr>
              <a:t>限定で、</a:t>
            </a:r>
            <a:r>
              <a:rPr lang="ja-JP" altLang="en-US" sz="2400" i="1" dirty="0" smtClean="0">
                <a:solidFill>
                  <a:schemeClr val="tx1"/>
                </a:solidFill>
                <a:latin typeface="+mj-ea"/>
                <a:ea typeface="+mj-ea"/>
              </a:rPr>
              <a:t>特定</a:t>
            </a:r>
            <a:r>
              <a:rPr lang="ja-JP" altLang="en-US" sz="2400" i="1" dirty="0">
                <a:solidFill>
                  <a:schemeClr val="tx1"/>
                </a:solidFill>
                <a:latin typeface="+mj-ea"/>
                <a:ea typeface="+mj-ea"/>
              </a:rPr>
              <a:t>製品を対象に、特定の</a:t>
            </a:r>
            <a:r>
              <a:rPr lang="ja-JP" altLang="en-US" sz="2400" i="1" dirty="0" smtClean="0">
                <a:solidFill>
                  <a:schemeClr val="tx1"/>
                </a:solidFill>
                <a:latin typeface="+mj-ea"/>
                <a:ea typeface="+mj-ea"/>
              </a:rPr>
              <a:t>コーズ</a:t>
            </a:r>
            <a:r>
              <a:rPr lang="en-US" altLang="ja-JP" sz="2400" i="1" dirty="0" smtClean="0">
                <a:solidFill>
                  <a:schemeClr val="tx1"/>
                </a:solidFill>
                <a:latin typeface="+mj-ea"/>
                <a:ea typeface="+mj-ea"/>
              </a:rPr>
              <a:t>”</a:t>
            </a:r>
            <a:r>
              <a:rPr lang="ja-JP" altLang="en-US" sz="2400" i="1" dirty="0" smtClean="0">
                <a:solidFill>
                  <a:schemeClr val="tx1"/>
                </a:solidFill>
                <a:latin typeface="+mj-ea"/>
                <a:ea typeface="+mj-ea"/>
              </a:rPr>
              <a:t>と</a:t>
            </a:r>
            <a:r>
              <a:rPr lang="ja-JP" altLang="en-US" sz="2400" dirty="0" smtClean="0">
                <a:solidFill>
                  <a:schemeClr val="tx1"/>
                </a:solidFill>
                <a:latin typeface="+mj-ea"/>
                <a:ea typeface="+mj-ea"/>
              </a:rPr>
              <a:t>共</a:t>
            </a:r>
            <a:r>
              <a:rPr lang="ja-JP" altLang="en-US" sz="2400" dirty="0">
                <a:solidFill>
                  <a:schemeClr val="tx1"/>
                </a:solidFill>
                <a:latin typeface="+mj-ea"/>
                <a:ea typeface="+mj-ea"/>
              </a:rPr>
              <a:t>に行うマーケティングで</a:t>
            </a:r>
            <a:r>
              <a:rPr lang="ja-JP" altLang="en-US" sz="2400" dirty="0" smtClean="0">
                <a:solidFill>
                  <a:schemeClr val="tx1"/>
                </a:solidFill>
                <a:latin typeface="+mj-ea"/>
                <a:ea typeface="+mj-ea"/>
              </a:rPr>
              <a:t>ある。</a:t>
            </a:r>
            <a:endParaRPr lang="en-US" altLang="ja-JP" sz="2400" dirty="0" smtClean="0">
              <a:solidFill>
                <a:schemeClr val="tx1"/>
              </a:solidFill>
              <a:latin typeface="+mj-ea"/>
              <a:ea typeface="+mj-ea"/>
            </a:endParaRPr>
          </a:p>
        </p:txBody>
      </p:sp>
      <p:sp>
        <p:nvSpPr>
          <p:cNvPr id="9" name="片側の 2 つの角を丸めた四角形 8"/>
          <p:cNvSpPr/>
          <p:nvPr/>
        </p:nvSpPr>
        <p:spPr>
          <a:xfrm>
            <a:off x="683568" y="2207709"/>
            <a:ext cx="7848871" cy="572129"/>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a:t>
            </a:r>
            <a:r>
              <a:rPr lang="en-US" altLang="ja-JP" sz="2400" dirty="0" smtClean="0">
                <a:latin typeface="+mj-ea"/>
                <a:ea typeface="+mj-ea"/>
              </a:rPr>
              <a:t>P</a:t>
            </a:r>
            <a:r>
              <a:rPr lang="ja-JP" altLang="en-US" sz="2400" dirty="0" smtClean="0">
                <a:latin typeface="+mj-ea"/>
                <a:ea typeface="+mj-ea"/>
              </a:rPr>
              <a:t>・</a:t>
            </a:r>
            <a:r>
              <a:rPr lang="en-US" altLang="ja-JP" sz="2400" dirty="0" smtClean="0">
                <a:latin typeface="+mj-ea"/>
              </a:rPr>
              <a:t>Kotler </a:t>
            </a:r>
            <a:r>
              <a:rPr lang="ja-JP" altLang="en-US" sz="2400" dirty="0" smtClean="0">
                <a:latin typeface="+mj-ea"/>
                <a:ea typeface="+mj-ea"/>
              </a:rPr>
              <a:t>（</a:t>
            </a:r>
            <a:r>
              <a:rPr lang="en-US" altLang="ja-JP" sz="2400" dirty="0" smtClean="0">
                <a:latin typeface="+mj-ea"/>
                <a:ea typeface="+mj-ea"/>
              </a:rPr>
              <a:t>2005</a:t>
            </a:r>
            <a:r>
              <a:rPr lang="ja-JP" altLang="en-US" sz="2400" dirty="0" smtClean="0">
                <a:latin typeface="+mj-ea"/>
                <a:ea typeface="+mj-ea"/>
              </a:rPr>
              <a:t>）による定義</a:t>
            </a:r>
            <a:endParaRPr kumimoji="1" lang="ja-JP" altLang="en-US" sz="2400" dirty="0">
              <a:latin typeface="+mj-ea"/>
              <a:ea typeface="+mj-ea"/>
            </a:endParaRPr>
          </a:p>
        </p:txBody>
      </p:sp>
      <p:sp>
        <p:nvSpPr>
          <p:cNvPr id="7" name="コンテンツ プレースホルダー 2"/>
          <p:cNvSpPr>
            <a:spLocks noGrp="1"/>
          </p:cNvSpPr>
          <p:nvPr>
            <p:ph sz="quarter" idx="1"/>
          </p:nvPr>
        </p:nvSpPr>
        <p:spPr>
          <a:xfrm>
            <a:off x="323528" y="1527048"/>
            <a:ext cx="8482144" cy="605808"/>
          </a:xfrm>
        </p:spPr>
        <p:txBody>
          <a:bodyPr>
            <a:normAutofit/>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の定義</a:t>
            </a:r>
            <a:endParaRPr lang="en-US" altLang="ja-JP" sz="3200" dirty="0" smtClean="0">
              <a:solidFill>
                <a:schemeClr val="accent1"/>
              </a:solidFill>
              <a:latin typeface="+mj-ea"/>
              <a:ea typeface="+mj-ea"/>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6</a:t>
            </a:fld>
            <a:endParaRPr kumimoji="1" lang="ja-JP" altLang="en-US" dirty="0"/>
          </a:p>
        </p:txBody>
      </p:sp>
      <p:sp>
        <p:nvSpPr>
          <p:cNvPr id="4" name="日付プレースホルダー 3"/>
          <p:cNvSpPr>
            <a:spLocks noGrp="1"/>
          </p:cNvSpPr>
          <p:nvPr>
            <p:ph type="dt" sz="half" idx="10"/>
          </p:nvPr>
        </p:nvSpPr>
        <p:spPr/>
        <p:txBody>
          <a:bodyPr/>
          <a:lstStyle/>
          <a:p>
            <a:fld id="{51CC23D1-2F44-4704-99E5-90EF80B0148B}" type="datetime1">
              <a:rPr kumimoji="1" lang="ja-JP" altLang="en-US" smtClean="0"/>
              <a:t>2015/12/19</a:t>
            </a:fld>
            <a:endParaRPr kumimoji="1" lang="ja-JP" altLang="en-US"/>
          </a:p>
        </p:txBody>
      </p:sp>
    </p:spTree>
    <p:extLst>
      <p:ext uri="{BB962C8B-B14F-4D97-AF65-F5344CB8AC3E}">
        <p14:creationId xmlns:p14="http://schemas.microsoft.com/office/powerpoint/2010/main" val="42198303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円/楕円 2"/>
          <p:cNvSpPr/>
          <p:nvPr/>
        </p:nvSpPr>
        <p:spPr>
          <a:xfrm>
            <a:off x="4235208" y="4365104"/>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4" name="円/楕円 3"/>
          <p:cNvSpPr/>
          <p:nvPr/>
        </p:nvSpPr>
        <p:spPr>
          <a:xfrm>
            <a:off x="6533476" y="1759440"/>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5" name="円/楕円 4"/>
          <p:cNvSpPr/>
          <p:nvPr/>
        </p:nvSpPr>
        <p:spPr>
          <a:xfrm>
            <a:off x="7167178" y="4374636"/>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6" name="角丸四角形 5"/>
          <p:cNvSpPr/>
          <p:nvPr/>
        </p:nvSpPr>
        <p:spPr>
          <a:xfrm>
            <a:off x="2924228" y="2032336"/>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8" name="直線矢印コネクタ 7"/>
          <p:cNvCxnSpPr/>
          <p:nvPr/>
        </p:nvCxnSpPr>
        <p:spPr>
          <a:xfrm flipV="1">
            <a:off x="5724128" y="2998712"/>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2052780" y="2254438"/>
            <a:ext cx="800975" cy="24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1982105" y="436510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12" name="角丸四角形 11"/>
          <p:cNvSpPr/>
          <p:nvPr/>
        </p:nvSpPr>
        <p:spPr>
          <a:xfrm>
            <a:off x="1982105" y="5245447"/>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3" name="直線矢印コネクタ 12"/>
          <p:cNvCxnSpPr/>
          <p:nvPr/>
        </p:nvCxnSpPr>
        <p:spPr>
          <a:xfrm flipH="1">
            <a:off x="6125950" y="4860601"/>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708543" y="2732786"/>
            <a:ext cx="965053" cy="1550535"/>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399819" y="4538710"/>
            <a:ext cx="779840" cy="1755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3460093" y="5192772"/>
            <a:ext cx="775115" cy="1921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角丸四角形 19"/>
          <p:cNvSpPr/>
          <p:nvPr/>
        </p:nvSpPr>
        <p:spPr>
          <a:xfrm>
            <a:off x="633991" y="2018978"/>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23" name="直線矢印コネクタ 22"/>
          <p:cNvCxnSpPr/>
          <p:nvPr/>
        </p:nvCxnSpPr>
        <p:spPr>
          <a:xfrm>
            <a:off x="2287894" y="4714286"/>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491515" y="548680"/>
            <a:ext cx="7248837" cy="369332"/>
          </a:xfrm>
          <a:prstGeom prst="rect">
            <a:avLst/>
          </a:prstGeom>
          <a:noFill/>
        </p:spPr>
        <p:txBody>
          <a:bodyPr wrap="square" rtlCol="0">
            <a:spAutoFit/>
          </a:bodyPr>
          <a:lstStyle/>
          <a:p>
            <a:r>
              <a:rPr lang="ja-JP" altLang="en-US" dirty="0" smtClean="0">
                <a:latin typeface="+mj-ea"/>
                <a:ea typeface="+mj-ea"/>
              </a:rPr>
              <a:t>多母集団同時分析</a:t>
            </a:r>
            <a:endParaRPr kumimoji="1" lang="ja-JP" altLang="en-US" dirty="0">
              <a:latin typeface="+mj-ea"/>
              <a:ea typeface="+mj-ea"/>
            </a:endParaRPr>
          </a:p>
        </p:txBody>
      </p:sp>
    </p:spTree>
    <p:extLst>
      <p:ext uri="{BB962C8B-B14F-4D97-AF65-F5344CB8AC3E}">
        <p14:creationId xmlns:p14="http://schemas.microsoft.com/office/powerpoint/2010/main" val="32986509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円/楕円 2"/>
          <p:cNvSpPr/>
          <p:nvPr/>
        </p:nvSpPr>
        <p:spPr>
          <a:xfrm>
            <a:off x="4235208" y="4365104"/>
            <a:ext cx="1800200" cy="1080120"/>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latin typeface="HGP創英角ｺﾞｼｯｸUB" panose="020B0900000000000000" pitchFamily="50" charset="-128"/>
                <a:ea typeface="HGP創英角ｺﾞｼｯｸUB" panose="020B0900000000000000" pitchFamily="50" charset="-128"/>
              </a:rPr>
              <a:t>CRM</a:t>
            </a:r>
            <a:r>
              <a:rPr kumimoji="1" lang="ja-JP" altLang="en-US" sz="1600" dirty="0" smtClean="0">
                <a:latin typeface="HGP創英角ｺﾞｼｯｸUB" panose="020B0900000000000000" pitchFamily="50" charset="-128"/>
                <a:ea typeface="HGP創英角ｺﾞｼｯｸUB" panose="020B0900000000000000" pitchFamily="50" charset="-128"/>
              </a:rPr>
              <a:t>の</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活動に</a:t>
            </a:r>
            <a:endParaRPr kumimoji="1" lang="en-US" altLang="ja-JP" sz="16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600" dirty="0" smtClean="0">
                <a:latin typeface="HGP創英角ｺﾞｼｯｸUB" panose="020B0900000000000000" pitchFamily="50" charset="-128"/>
                <a:ea typeface="HGP創英角ｺﾞｼｯｸUB" panose="020B0900000000000000" pitchFamily="50" charset="-128"/>
              </a:rPr>
              <a:t>対する態度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4" name="円/楕円 3"/>
          <p:cNvSpPr/>
          <p:nvPr/>
        </p:nvSpPr>
        <p:spPr>
          <a:xfrm>
            <a:off x="6533476" y="1759440"/>
            <a:ext cx="18002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ブランド態度</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5" name="円/楕円 4"/>
          <p:cNvSpPr/>
          <p:nvPr/>
        </p:nvSpPr>
        <p:spPr>
          <a:xfrm>
            <a:off x="7167178" y="4374636"/>
            <a:ext cx="1571848" cy="855712"/>
          </a:xfrm>
          <a:prstGeom prst="ellipse">
            <a:avLst/>
          </a:prstGeom>
          <a:solidFill>
            <a:schemeClr val="accent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ブランド力</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6" name="角丸四角形 5"/>
          <p:cNvSpPr/>
          <p:nvPr/>
        </p:nvSpPr>
        <p:spPr>
          <a:xfrm>
            <a:off x="2924228" y="2032336"/>
            <a:ext cx="1578363" cy="46251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latin typeface="HGP創英角ｺﾞｼｯｸUB" panose="020B0900000000000000" pitchFamily="50" charset="-128"/>
                <a:ea typeface="HGP創英角ｺﾞｼｯｸUB" panose="020B0900000000000000" pitchFamily="50" charset="-128"/>
              </a:rPr>
              <a:t>適合度評価</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8" name="直線矢印コネクタ 7"/>
          <p:cNvCxnSpPr/>
          <p:nvPr/>
        </p:nvCxnSpPr>
        <p:spPr>
          <a:xfrm flipV="1">
            <a:off x="5724128" y="2998712"/>
            <a:ext cx="999496" cy="1284609"/>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2052780" y="2254438"/>
            <a:ext cx="800975" cy="24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1982105" y="4365104"/>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HGP創英角ｺﾞｼｯｸUB" panose="020B0900000000000000" pitchFamily="50" charset="-128"/>
                <a:ea typeface="HGP創英角ｺﾞｼｯｸUB" panose="020B0900000000000000" pitchFamily="50" charset="-128"/>
              </a:rPr>
              <a:t>実施</a:t>
            </a:r>
            <a:r>
              <a:rPr kumimoji="1" lang="ja-JP" altLang="en-US" sz="1600" dirty="0" smtClean="0">
                <a:latin typeface="HGP創英角ｺﾞｼｯｸUB" panose="020B0900000000000000" pitchFamily="50" charset="-128"/>
                <a:ea typeface="HGP創英角ｺﾞｼｯｸUB" panose="020B0900000000000000" pitchFamily="50" charset="-128"/>
              </a:rPr>
              <a:t>期間</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sp>
        <p:nvSpPr>
          <p:cNvPr id="12" name="角丸四角形 11"/>
          <p:cNvSpPr/>
          <p:nvPr/>
        </p:nvSpPr>
        <p:spPr>
          <a:xfrm>
            <a:off x="1982105" y="5245447"/>
            <a:ext cx="1224136" cy="286988"/>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latin typeface="HGP創英角ｺﾞｼｯｸUB" panose="020B0900000000000000" pitchFamily="50" charset="-128"/>
                <a:ea typeface="HGP創英角ｺﾞｼｯｸUB" panose="020B0900000000000000" pitchFamily="50" charset="-128"/>
              </a:rPr>
              <a:t>継続年数</a:t>
            </a:r>
            <a:endParaRPr kumimoji="1" lang="ja-JP" altLang="en-US" sz="1600" dirty="0">
              <a:latin typeface="HGP創英角ｺﾞｼｯｸUB" panose="020B0900000000000000" pitchFamily="50" charset="-128"/>
              <a:ea typeface="HGP創英角ｺﾞｼｯｸUB" panose="020B0900000000000000" pitchFamily="50" charset="-128"/>
            </a:endParaRPr>
          </a:p>
        </p:txBody>
      </p:sp>
      <p:cxnSp>
        <p:nvCxnSpPr>
          <p:cNvPr id="13" name="直線矢印コネクタ 12"/>
          <p:cNvCxnSpPr/>
          <p:nvPr/>
        </p:nvCxnSpPr>
        <p:spPr>
          <a:xfrm flipH="1">
            <a:off x="6125950" y="4860601"/>
            <a:ext cx="944720"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708543" y="2732786"/>
            <a:ext cx="965053" cy="1550535"/>
          </a:xfrm>
          <a:prstGeom prst="straightConnector1">
            <a:avLst/>
          </a:prstGeom>
          <a:ln w="571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399819" y="4538710"/>
            <a:ext cx="779840" cy="175576"/>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3460093" y="5192772"/>
            <a:ext cx="775115" cy="192104"/>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角丸四角形 19"/>
          <p:cNvSpPr/>
          <p:nvPr/>
        </p:nvSpPr>
        <p:spPr>
          <a:xfrm>
            <a:off x="633991" y="2018978"/>
            <a:ext cx="1190256" cy="475872"/>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latin typeface="HGP創英角ｺﾞｼｯｸUB" panose="020B0900000000000000" pitchFamily="50" charset="-128"/>
                <a:ea typeface="HGP創英角ｺﾞｼｯｸUB" panose="020B0900000000000000" pitchFamily="50" charset="-128"/>
              </a:rPr>
              <a:t>社会貢献</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r>
              <a:rPr kumimoji="1" lang="ja-JP" altLang="en-US" sz="1400" dirty="0" err="1" smtClean="0">
                <a:latin typeface="HGP創英角ｺﾞｼｯｸUB" panose="020B0900000000000000" pitchFamily="50" charset="-128"/>
                <a:ea typeface="HGP創英角ｺﾞｼｯｸUB" panose="020B0900000000000000" pitchFamily="50" charset="-128"/>
              </a:rPr>
              <a:t>への</a:t>
            </a:r>
            <a:r>
              <a:rPr kumimoji="1" lang="ja-JP" altLang="en-US" sz="1400" dirty="0" smtClean="0">
                <a:latin typeface="HGP創英角ｺﾞｼｯｸUB" panose="020B0900000000000000" pitchFamily="50" charset="-128"/>
                <a:ea typeface="HGP創英角ｺﾞｼｯｸUB" panose="020B0900000000000000" pitchFamily="50" charset="-128"/>
              </a:rPr>
              <a:t>意識</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cxnSp>
        <p:nvCxnSpPr>
          <p:cNvPr id="23" name="直線矢印コネクタ 22"/>
          <p:cNvCxnSpPr/>
          <p:nvPr/>
        </p:nvCxnSpPr>
        <p:spPr>
          <a:xfrm>
            <a:off x="2287894" y="4714286"/>
            <a:ext cx="0" cy="478486"/>
          </a:xfrm>
          <a:prstGeom prst="straightConnector1">
            <a:avLst/>
          </a:prstGeom>
          <a:ln w="28575">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932297" y="1865089"/>
            <a:ext cx="711193" cy="307777"/>
          </a:xfrm>
          <a:prstGeom prst="rect">
            <a:avLst/>
          </a:prstGeom>
          <a:noFill/>
        </p:spPr>
        <p:txBody>
          <a:bodyPr wrap="square" rtlCol="0">
            <a:spAutoFit/>
          </a:bodyPr>
          <a:lstStyle/>
          <a:p>
            <a:r>
              <a:rPr lang="en-US" altLang="ja-JP" sz="1400" dirty="0">
                <a:latin typeface="HGP創英角ｺﾞｼｯｸUB" panose="020B0900000000000000" pitchFamily="50" charset="-128"/>
                <a:ea typeface="HGP創英角ｺﾞｼｯｸUB" panose="020B0900000000000000" pitchFamily="50" charset="-128"/>
              </a:rPr>
              <a:t>0</a:t>
            </a:r>
            <a:r>
              <a:rPr kumimoji="1" lang="en-US" altLang="ja-JP" sz="1400" dirty="0" smtClean="0">
                <a:latin typeface="HGP創英角ｺﾞｼｯｸUB" panose="020B0900000000000000" pitchFamily="50" charset="-128"/>
                <a:ea typeface="HGP創英角ｺﾞｼｯｸUB" panose="020B0900000000000000" pitchFamily="50" charset="-128"/>
              </a:rPr>
              <a:t>.786</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2" name="テキスト ボックス 21"/>
          <p:cNvSpPr txBox="1"/>
          <p:nvPr/>
        </p:nvSpPr>
        <p:spPr>
          <a:xfrm>
            <a:off x="4220752" y="2998712"/>
            <a:ext cx="711193" cy="307777"/>
          </a:xfrm>
          <a:prstGeom prst="rect">
            <a:avLst/>
          </a:prstGeom>
          <a:noFill/>
        </p:spPr>
        <p:txBody>
          <a:bodyPr wrap="square" rtlCol="0">
            <a:spAutoFit/>
          </a:bodyPr>
          <a:lstStyle/>
          <a:p>
            <a:r>
              <a:rPr lang="en-US" altLang="ja-JP" sz="1400" dirty="0">
                <a:latin typeface="HGP創英角ｺﾞｼｯｸUB" panose="020B0900000000000000" pitchFamily="50" charset="-128"/>
                <a:ea typeface="HGP創英角ｺﾞｼｯｸUB" panose="020B0900000000000000" pitchFamily="50" charset="-128"/>
              </a:rPr>
              <a:t>2</a:t>
            </a:r>
            <a:r>
              <a:rPr kumimoji="1" lang="en-US" altLang="ja-JP" sz="1400" dirty="0" smtClean="0">
                <a:latin typeface="HGP創英角ｺﾞｼｯｸUB" panose="020B0900000000000000" pitchFamily="50" charset="-128"/>
                <a:ea typeface="HGP創英角ｺﾞｼｯｸUB" panose="020B0900000000000000" pitchFamily="50" charset="-128"/>
              </a:rPr>
              <a:t>.005</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4" name="テキスト ボックス 23"/>
          <p:cNvSpPr txBox="1"/>
          <p:nvPr/>
        </p:nvSpPr>
        <p:spPr>
          <a:xfrm>
            <a:off x="3413254" y="4192227"/>
            <a:ext cx="711193" cy="307777"/>
          </a:xfrm>
          <a:prstGeom prst="rect">
            <a:avLst/>
          </a:prstGeom>
          <a:noFill/>
        </p:spPr>
        <p:txBody>
          <a:bodyPr wrap="square" rtlCol="0">
            <a:spAutoFit/>
          </a:bodyPr>
          <a:lstStyle/>
          <a:p>
            <a:r>
              <a:rPr lang="en-US" altLang="ja-JP" sz="1400" dirty="0">
                <a:latin typeface="HGP創英角ｺﾞｼｯｸUB" panose="020B0900000000000000" pitchFamily="50" charset="-128"/>
                <a:ea typeface="HGP創英角ｺﾞｼｯｸUB" panose="020B0900000000000000" pitchFamily="50" charset="-128"/>
              </a:rPr>
              <a:t>0</a:t>
            </a:r>
            <a:r>
              <a:rPr kumimoji="1" lang="en-US" altLang="ja-JP" sz="1400" dirty="0" smtClean="0">
                <a:latin typeface="HGP創英角ｺﾞｼｯｸUB" panose="020B0900000000000000" pitchFamily="50" charset="-128"/>
                <a:ea typeface="HGP創英角ｺﾞｼｯｸUB" panose="020B0900000000000000" pitchFamily="50" charset="-128"/>
              </a:rPr>
              <a:t>.773</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5" name="テキスト ボックス 24"/>
          <p:cNvSpPr txBox="1"/>
          <p:nvPr/>
        </p:nvSpPr>
        <p:spPr>
          <a:xfrm>
            <a:off x="6455985" y="4406509"/>
            <a:ext cx="711193" cy="307777"/>
          </a:xfrm>
          <a:prstGeom prst="rect">
            <a:avLst/>
          </a:prstGeom>
          <a:noFill/>
        </p:spPr>
        <p:txBody>
          <a:bodyPr wrap="square" rtlCol="0">
            <a:spAutoFit/>
          </a:bodyPr>
          <a:lstStyle/>
          <a:p>
            <a:r>
              <a:rPr lang="en-US" altLang="ja-JP" sz="1400" dirty="0">
                <a:latin typeface="HGP創英角ｺﾞｼｯｸUB" panose="020B0900000000000000" pitchFamily="50" charset="-128"/>
                <a:ea typeface="HGP創英角ｺﾞｼｯｸUB" panose="020B0900000000000000" pitchFamily="50" charset="-128"/>
              </a:rPr>
              <a:t>0</a:t>
            </a:r>
            <a:r>
              <a:rPr kumimoji="1" lang="en-US" altLang="ja-JP" sz="1400" dirty="0" smtClean="0">
                <a:latin typeface="HGP創英角ｺﾞｼｯｸUB" panose="020B0900000000000000" pitchFamily="50" charset="-128"/>
                <a:ea typeface="HGP創英角ｺﾞｼｯｸUB" panose="020B0900000000000000" pitchFamily="50" charset="-128"/>
              </a:rPr>
              <a:t>.298</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6" name="テキスト ボックス 25"/>
          <p:cNvSpPr txBox="1"/>
          <p:nvPr/>
        </p:nvSpPr>
        <p:spPr>
          <a:xfrm>
            <a:off x="3108652" y="4895747"/>
            <a:ext cx="955488" cy="307777"/>
          </a:xfrm>
          <a:prstGeom prst="rect">
            <a:avLst/>
          </a:prstGeom>
          <a:noFill/>
        </p:spPr>
        <p:txBody>
          <a:bodyPr wrap="square" rtlCol="0">
            <a:spAutoFit/>
          </a:bodyPr>
          <a:lstStyle/>
          <a:p>
            <a:r>
              <a:rPr lang="en-US" altLang="ja-JP" sz="1400" dirty="0" smtClean="0">
                <a:latin typeface="HGP創英角ｺﾞｼｯｸUB" panose="020B0900000000000000" pitchFamily="50" charset="-128"/>
                <a:ea typeface="HGP創英角ｺﾞｼｯｸUB" panose="020B0900000000000000" pitchFamily="50" charset="-128"/>
              </a:rPr>
              <a:t>-1</a:t>
            </a:r>
            <a:r>
              <a:rPr kumimoji="1" lang="en-US" altLang="ja-JP" sz="1400" dirty="0" smtClean="0">
                <a:latin typeface="HGP創英角ｺﾞｼｯｸUB" panose="020B0900000000000000" pitchFamily="50" charset="-128"/>
                <a:ea typeface="HGP創英角ｺﾞｼｯｸUB" panose="020B0900000000000000" pitchFamily="50" charset="-128"/>
              </a:rPr>
              <a:t>.269</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7" name="テキスト ボックス 26"/>
          <p:cNvSpPr txBox="1"/>
          <p:nvPr/>
        </p:nvSpPr>
        <p:spPr>
          <a:xfrm>
            <a:off x="5580112" y="3203129"/>
            <a:ext cx="915479" cy="307777"/>
          </a:xfrm>
          <a:prstGeom prst="rect">
            <a:avLst/>
          </a:prstGeom>
          <a:noFill/>
        </p:spPr>
        <p:txBody>
          <a:bodyPr wrap="square" rtlCol="0">
            <a:spAutoFit/>
          </a:bodyPr>
          <a:lstStyle/>
          <a:p>
            <a:r>
              <a:rPr lang="en-US" altLang="ja-JP" sz="1400" dirty="0" smtClean="0">
                <a:latin typeface="HGP創英角ｺﾞｼｯｸUB" panose="020B0900000000000000" pitchFamily="50" charset="-128"/>
                <a:ea typeface="HGP創英角ｺﾞｼｯｸUB" panose="020B0900000000000000" pitchFamily="50" charset="-128"/>
              </a:rPr>
              <a:t>-0</a:t>
            </a:r>
            <a:r>
              <a:rPr kumimoji="1" lang="en-US" altLang="ja-JP" sz="1400" dirty="0" smtClean="0">
                <a:latin typeface="HGP創英角ｺﾞｼｯｸUB" panose="020B0900000000000000" pitchFamily="50" charset="-128"/>
                <a:ea typeface="HGP創英角ｺﾞｼｯｸUB" panose="020B0900000000000000" pitchFamily="50" charset="-128"/>
              </a:rPr>
              <a:t>.858</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28" name="テキスト ボックス 27"/>
          <p:cNvSpPr txBox="1"/>
          <p:nvPr/>
        </p:nvSpPr>
        <p:spPr>
          <a:xfrm>
            <a:off x="480359" y="502887"/>
            <a:ext cx="5256584" cy="646331"/>
          </a:xfrm>
          <a:prstGeom prst="rect">
            <a:avLst/>
          </a:prstGeom>
          <a:noFill/>
        </p:spPr>
        <p:txBody>
          <a:bodyPr wrap="square" rtlCol="0">
            <a:spAutoFit/>
          </a:bodyPr>
          <a:lstStyle/>
          <a:p>
            <a:r>
              <a:rPr kumimoji="1" lang="ja-JP" altLang="en-US" dirty="0" smtClean="0">
                <a:latin typeface="+mj-ea"/>
                <a:ea typeface="+mj-ea"/>
              </a:rPr>
              <a:t>多母集団同時分析の結果、</a:t>
            </a:r>
            <a:endParaRPr kumimoji="1" lang="en-US" altLang="ja-JP" dirty="0" smtClean="0">
              <a:latin typeface="+mj-ea"/>
              <a:ea typeface="+mj-ea"/>
            </a:endParaRPr>
          </a:p>
          <a:p>
            <a:r>
              <a:rPr kumimoji="1" lang="ja-JP" altLang="en-US" dirty="0" smtClean="0">
                <a:latin typeface="+mj-ea"/>
                <a:ea typeface="+mj-ea"/>
              </a:rPr>
              <a:t>もの</a:t>
            </a:r>
            <a:r>
              <a:rPr kumimoji="1" lang="en-US" altLang="ja-JP" dirty="0" smtClean="0">
                <a:latin typeface="+mj-ea"/>
                <a:ea typeface="+mj-ea"/>
              </a:rPr>
              <a:t>/</a:t>
            </a:r>
            <a:r>
              <a:rPr kumimoji="1" lang="ja-JP" altLang="en-US" dirty="0" smtClean="0">
                <a:latin typeface="+mj-ea"/>
                <a:ea typeface="+mj-ea"/>
              </a:rPr>
              <a:t>サービス間で「差がある」といえたパス</a:t>
            </a:r>
            <a:endParaRPr kumimoji="1" lang="ja-JP" altLang="en-US" dirty="0">
              <a:latin typeface="+mj-ea"/>
              <a:ea typeface="+mj-ea"/>
            </a:endParaRPr>
          </a:p>
        </p:txBody>
      </p:sp>
      <p:cxnSp>
        <p:nvCxnSpPr>
          <p:cNvPr id="29" name="直線矢印コネクタ 28"/>
          <p:cNvCxnSpPr/>
          <p:nvPr/>
        </p:nvCxnSpPr>
        <p:spPr>
          <a:xfrm>
            <a:off x="5989809" y="673118"/>
            <a:ext cx="621316" cy="0"/>
          </a:xfrm>
          <a:prstGeom prst="straightConnector1">
            <a:avLst/>
          </a:prstGeom>
          <a:ln w="571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5989809" y="1060911"/>
            <a:ext cx="621316" cy="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正方形/長方形 31"/>
          <p:cNvSpPr/>
          <p:nvPr/>
        </p:nvSpPr>
        <p:spPr>
          <a:xfrm>
            <a:off x="6671973" y="488452"/>
            <a:ext cx="1293944" cy="369332"/>
          </a:xfrm>
          <a:prstGeom prst="rect">
            <a:avLst/>
          </a:prstGeom>
        </p:spPr>
        <p:txBody>
          <a:bodyPr wrap="none">
            <a:spAutoFit/>
          </a:bodyPr>
          <a:lstStyle/>
          <a:p>
            <a:r>
              <a:rPr lang="ja-JP" altLang="en-US" dirty="0">
                <a:latin typeface="+mj-ea"/>
                <a:ea typeface="+mj-ea"/>
              </a:rPr>
              <a:t>「差がある」</a:t>
            </a:r>
          </a:p>
        </p:txBody>
      </p:sp>
      <p:sp>
        <p:nvSpPr>
          <p:cNvPr id="33" name="正方形/長方形 32"/>
          <p:cNvSpPr/>
          <p:nvPr/>
        </p:nvSpPr>
        <p:spPr>
          <a:xfrm>
            <a:off x="6671973" y="894544"/>
            <a:ext cx="1303562" cy="369332"/>
          </a:xfrm>
          <a:prstGeom prst="rect">
            <a:avLst/>
          </a:prstGeom>
        </p:spPr>
        <p:txBody>
          <a:bodyPr wrap="none">
            <a:spAutoFit/>
          </a:bodyPr>
          <a:lstStyle/>
          <a:p>
            <a:r>
              <a:rPr lang="ja-JP" altLang="en-US" dirty="0">
                <a:latin typeface="+mj-ea"/>
                <a:ea typeface="+mj-ea"/>
              </a:rPr>
              <a:t>「差</a:t>
            </a:r>
            <a:r>
              <a:rPr lang="ja-JP" altLang="en-US" dirty="0" smtClean="0">
                <a:latin typeface="+mj-ea"/>
                <a:ea typeface="+mj-ea"/>
              </a:rPr>
              <a:t>が</a:t>
            </a:r>
            <a:r>
              <a:rPr lang="ja-JP" altLang="en-US" dirty="0">
                <a:latin typeface="+mj-ea"/>
                <a:ea typeface="+mj-ea"/>
              </a:rPr>
              <a:t>ない</a:t>
            </a:r>
            <a:r>
              <a:rPr lang="ja-JP" altLang="en-US" dirty="0" smtClean="0">
                <a:latin typeface="+mj-ea"/>
                <a:ea typeface="+mj-ea"/>
              </a:rPr>
              <a:t>」</a:t>
            </a:r>
            <a:endParaRPr lang="ja-JP" altLang="en-US" dirty="0">
              <a:latin typeface="+mj-ea"/>
              <a:ea typeface="+mj-ea"/>
            </a:endParaRPr>
          </a:p>
        </p:txBody>
      </p:sp>
    </p:spTree>
    <p:extLst>
      <p:ext uri="{BB962C8B-B14F-4D97-AF65-F5344CB8AC3E}">
        <p14:creationId xmlns:p14="http://schemas.microsoft.com/office/powerpoint/2010/main" val="1768244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043608" y="2204864"/>
            <a:ext cx="6840760" cy="30243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a:t>補助研究</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62</a:t>
            </a:fld>
            <a:endParaRPr kumimoji="1" lang="ja-JP" altLang="en-US"/>
          </a:p>
        </p:txBody>
      </p:sp>
      <p:sp>
        <p:nvSpPr>
          <p:cNvPr id="6" name="テキスト ボックス 5"/>
          <p:cNvSpPr txBox="1"/>
          <p:nvPr/>
        </p:nvSpPr>
        <p:spPr>
          <a:xfrm>
            <a:off x="1403648" y="2932202"/>
            <a:ext cx="6120680" cy="1569660"/>
          </a:xfrm>
          <a:prstGeom prst="rect">
            <a:avLst/>
          </a:prstGeom>
          <a:noFill/>
        </p:spPr>
        <p:txBody>
          <a:bodyPr wrap="square" rtlCol="0">
            <a:spAutoFit/>
          </a:bodyPr>
          <a:lstStyle/>
          <a:p>
            <a:r>
              <a:rPr kumimoji="1" lang="ja-JP" altLang="en-US" sz="2400" b="1" dirty="0" smtClean="0">
                <a:solidFill>
                  <a:schemeClr val="bg1"/>
                </a:solidFill>
                <a:latin typeface="+mj-ea"/>
                <a:ea typeface="+mj-ea"/>
              </a:rPr>
              <a:t>ものとサービスのそれぞれのパス図において</a:t>
            </a:r>
            <a:endParaRPr kumimoji="1" lang="en-US" altLang="ja-JP" sz="2400" b="1" dirty="0" smtClean="0">
              <a:solidFill>
                <a:schemeClr val="bg1"/>
              </a:solidFill>
              <a:latin typeface="+mj-ea"/>
              <a:ea typeface="+mj-ea"/>
            </a:endParaRPr>
          </a:p>
          <a:p>
            <a:r>
              <a:rPr kumimoji="1" lang="ja-JP" altLang="en-US" sz="2400" b="1" u="sng" dirty="0" smtClean="0">
                <a:solidFill>
                  <a:schemeClr val="accent2">
                    <a:lumMod val="40000"/>
                    <a:lumOff val="60000"/>
                  </a:schemeClr>
                </a:solidFill>
                <a:latin typeface="+mj-ea"/>
                <a:ea typeface="+mj-ea"/>
              </a:rPr>
              <a:t>コーズブランド適合度</a:t>
            </a:r>
            <a:r>
              <a:rPr kumimoji="1" lang="ja-JP" altLang="en-US" sz="2400" b="1" dirty="0" smtClean="0">
                <a:solidFill>
                  <a:schemeClr val="bg1"/>
                </a:solidFill>
                <a:latin typeface="+mj-ea"/>
                <a:ea typeface="+mj-ea"/>
              </a:rPr>
              <a:t>から</a:t>
            </a:r>
            <a:endParaRPr kumimoji="1" lang="en-US" altLang="ja-JP" sz="2400" b="1" dirty="0" smtClean="0">
              <a:solidFill>
                <a:schemeClr val="bg1"/>
              </a:solidFill>
              <a:latin typeface="+mj-ea"/>
              <a:ea typeface="+mj-ea"/>
            </a:endParaRPr>
          </a:p>
          <a:p>
            <a:r>
              <a:rPr kumimoji="1" lang="en-US" altLang="ja-JP" sz="2400" b="1" u="sng" dirty="0" smtClean="0">
                <a:solidFill>
                  <a:schemeClr val="accent2">
                    <a:lumMod val="40000"/>
                    <a:lumOff val="60000"/>
                  </a:schemeClr>
                </a:solidFill>
                <a:latin typeface="+mj-ea"/>
                <a:ea typeface="+mj-ea"/>
              </a:rPr>
              <a:t>CRM</a:t>
            </a:r>
            <a:r>
              <a:rPr kumimoji="1" lang="ja-JP" altLang="en-US" sz="2400" b="1" u="sng" dirty="0" smtClean="0">
                <a:solidFill>
                  <a:schemeClr val="accent2">
                    <a:lumMod val="40000"/>
                    <a:lumOff val="60000"/>
                  </a:schemeClr>
                </a:solidFill>
                <a:latin typeface="+mj-ea"/>
                <a:ea typeface="+mj-ea"/>
              </a:rPr>
              <a:t>の活動に対する態度</a:t>
            </a:r>
            <a:r>
              <a:rPr kumimoji="1" lang="ja-JP" altLang="en-US" sz="2400" b="1" dirty="0" smtClean="0">
                <a:solidFill>
                  <a:schemeClr val="bg1"/>
                </a:solidFill>
                <a:latin typeface="+mj-ea"/>
                <a:ea typeface="+mj-ea"/>
              </a:rPr>
              <a:t>のパスで</a:t>
            </a:r>
            <a:endParaRPr kumimoji="1" lang="en-US" altLang="ja-JP" sz="2400" b="1" dirty="0" smtClean="0">
              <a:solidFill>
                <a:schemeClr val="bg1"/>
              </a:solidFill>
              <a:latin typeface="+mj-ea"/>
              <a:ea typeface="+mj-ea"/>
            </a:endParaRPr>
          </a:p>
          <a:p>
            <a:r>
              <a:rPr kumimoji="1" lang="ja-JP" altLang="en-US" sz="2400" b="1" dirty="0" smtClean="0">
                <a:solidFill>
                  <a:schemeClr val="accent2">
                    <a:lumMod val="40000"/>
                    <a:lumOff val="60000"/>
                  </a:schemeClr>
                </a:solidFill>
                <a:latin typeface="+mj-ea"/>
                <a:ea typeface="+mj-ea"/>
              </a:rPr>
              <a:t>差があった</a:t>
            </a:r>
            <a:r>
              <a:rPr kumimoji="1" lang="ja-JP" altLang="en-US" sz="2400" b="1" dirty="0" smtClean="0">
                <a:solidFill>
                  <a:schemeClr val="bg1"/>
                </a:solidFill>
                <a:latin typeface="+mj-ea"/>
                <a:ea typeface="+mj-ea"/>
              </a:rPr>
              <a:t>。</a:t>
            </a:r>
            <a:endParaRPr kumimoji="1" lang="ja-JP" altLang="en-US" sz="2400" b="1" dirty="0">
              <a:solidFill>
                <a:schemeClr val="bg1"/>
              </a:solidFill>
              <a:latin typeface="+mj-ea"/>
              <a:ea typeface="+mj-ea"/>
            </a:endParaRPr>
          </a:p>
        </p:txBody>
      </p:sp>
    </p:spTree>
    <p:extLst>
      <p:ext uri="{BB962C8B-B14F-4D97-AF65-F5344CB8AC3E}">
        <p14:creationId xmlns:p14="http://schemas.microsoft.com/office/powerpoint/2010/main" val="243000399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学術的インプリケーション</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63</a:t>
            </a:fld>
            <a:endParaRPr kumimoji="1" lang="ja-JP" altLang="en-US"/>
          </a:p>
        </p:txBody>
      </p:sp>
      <p:sp>
        <p:nvSpPr>
          <p:cNvPr id="5" name="コンテンツ プレースホルダー 4"/>
          <p:cNvSpPr>
            <a:spLocks noGrp="1"/>
          </p:cNvSpPr>
          <p:nvPr>
            <p:ph sz="quarter" idx="1"/>
          </p:nvPr>
        </p:nvSpPr>
        <p:spPr/>
        <p:txBody>
          <a:bodyPr>
            <a:normAutofit/>
          </a:bodyPr>
          <a:lstStyle/>
          <a:p>
            <a:r>
              <a:rPr lang="en-US" altLang="ja-JP" sz="2000" dirty="0" smtClean="0">
                <a:latin typeface="+mj-ea"/>
                <a:ea typeface="+mj-ea"/>
              </a:rPr>
              <a:t>CRM</a:t>
            </a:r>
            <a:r>
              <a:rPr lang="ja-JP" altLang="en-US" sz="2000" dirty="0" smtClean="0">
                <a:latin typeface="+mj-ea"/>
                <a:ea typeface="+mj-ea"/>
              </a:rPr>
              <a:t>活動における、</a:t>
            </a:r>
            <a:r>
              <a:rPr lang="ja-JP" altLang="ja-JP" sz="2000" dirty="0" smtClean="0">
                <a:latin typeface="+mj-ea"/>
                <a:ea typeface="+mj-ea"/>
              </a:rPr>
              <a:t>もの</a:t>
            </a:r>
            <a:r>
              <a:rPr lang="ja-JP" altLang="ja-JP" sz="2000" dirty="0">
                <a:latin typeface="+mj-ea"/>
                <a:ea typeface="+mj-ea"/>
              </a:rPr>
              <a:t>とサービスの違いについて論じた研究はこれまでに</a:t>
            </a:r>
            <a:r>
              <a:rPr lang="ja-JP" altLang="ja-JP" sz="2000" dirty="0" smtClean="0">
                <a:latin typeface="+mj-ea"/>
                <a:ea typeface="+mj-ea"/>
              </a:rPr>
              <a:t>なかった</a:t>
            </a:r>
            <a:r>
              <a:rPr lang="ja-JP" altLang="en-US" sz="2000" dirty="0">
                <a:latin typeface="+mj-ea"/>
                <a:ea typeface="+mj-ea"/>
              </a:rPr>
              <a:t>。</a:t>
            </a:r>
            <a:r>
              <a:rPr lang="ja-JP" altLang="en-US" sz="2000" dirty="0" smtClean="0">
                <a:latin typeface="+mj-ea"/>
                <a:ea typeface="+mj-ea"/>
              </a:rPr>
              <a:t>本研究によって、ものとサービスの間</a:t>
            </a:r>
            <a:r>
              <a:rPr lang="ja-JP" altLang="en-US" sz="2000" dirty="0">
                <a:latin typeface="+mj-ea"/>
                <a:ea typeface="+mj-ea"/>
              </a:rPr>
              <a:t>に</a:t>
            </a:r>
            <a:r>
              <a:rPr lang="ja-JP" altLang="en-US" sz="2000" dirty="0" smtClean="0">
                <a:latin typeface="+mj-ea"/>
                <a:ea typeface="+mj-ea"/>
              </a:rPr>
              <a:t>差が生じるパスが存在すると</a:t>
            </a:r>
            <a:r>
              <a:rPr lang="ja-JP" altLang="en-US" sz="2000" dirty="0">
                <a:latin typeface="+mj-ea"/>
                <a:ea typeface="+mj-ea"/>
              </a:rPr>
              <a:t>わか</a:t>
            </a:r>
            <a:r>
              <a:rPr lang="ja-JP" altLang="en-US" sz="2000" dirty="0" smtClean="0">
                <a:latin typeface="+mj-ea"/>
                <a:ea typeface="+mj-ea"/>
              </a:rPr>
              <a:t>った。今回は適合度評価から</a:t>
            </a:r>
            <a:r>
              <a:rPr lang="en-US" altLang="ja-JP" sz="2000" dirty="0" smtClean="0">
                <a:latin typeface="+mj-ea"/>
                <a:ea typeface="+mj-ea"/>
              </a:rPr>
              <a:t>CRM</a:t>
            </a:r>
            <a:r>
              <a:rPr lang="ja-JP" altLang="en-US" sz="2000" dirty="0" smtClean="0">
                <a:latin typeface="+mj-ea"/>
                <a:ea typeface="+mj-ea"/>
              </a:rPr>
              <a:t>の活動態度に対するパスにおいてのみであったが、新たな変数を加えたときに、</a:t>
            </a:r>
            <a:r>
              <a:rPr lang="en-US" altLang="ja-JP" sz="2000" dirty="0" smtClean="0">
                <a:latin typeface="+mj-ea"/>
                <a:ea typeface="+mj-ea"/>
              </a:rPr>
              <a:t>CRM</a:t>
            </a:r>
            <a:r>
              <a:rPr lang="ja-JP" altLang="en-US" sz="2000" dirty="0" smtClean="0">
                <a:latin typeface="+mj-ea"/>
                <a:ea typeface="+mj-ea"/>
              </a:rPr>
              <a:t>活動を行う際ものとサービスで有効なアプローチが異なるのではないか、と考えられる。</a:t>
            </a:r>
            <a:r>
              <a:rPr lang="ja-JP" altLang="en-US" sz="2000" dirty="0">
                <a:latin typeface="+mj-ea"/>
                <a:ea typeface="+mj-ea"/>
              </a:rPr>
              <a:t>今回</a:t>
            </a:r>
            <a:r>
              <a:rPr lang="ja-JP" altLang="en-US" sz="2000" dirty="0" smtClean="0">
                <a:latin typeface="+mj-ea"/>
                <a:ea typeface="+mj-ea"/>
              </a:rPr>
              <a:t>のモデルでは明らかに出来ていないが、今後ものとサービスに着眼した研究を始めるきっかけとなったと考える。</a:t>
            </a:r>
            <a:endParaRPr lang="en-US" altLang="ja-JP" sz="2000" dirty="0" smtClean="0">
              <a:latin typeface="+mj-ea"/>
              <a:ea typeface="+mj-ea"/>
            </a:endParaRPr>
          </a:p>
          <a:p>
            <a:endParaRPr lang="ja-JP" altLang="ja-JP" sz="2000" dirty="0">
              <a:latin typeface="+mj-ea"/>
              <a:ea typeface="+mj-ea"/>
            </a:endParaRPr>
          </a:p>
          <a:p>
            <a:r>
              <a:rPr lang="ja-JP" altLang="ja-JP" sz="2000" dirty="0">
                <a:latin typeface="+mj-ea"/>
                <a:ea typeface="+mj-ea"/>
              </a:rPr>
              <a:t>コーズとブランドの適合度評価はブランド態度に直接影響を与えるのではなく、</a:t>
            </a:r>
            <a:r>
              <a:rPr lang="en-US" altLang="ja-JP" sz="2000" dirty="0">
                <a:latin typeface="+mj-ea"/>
                <a:ea typeface="+mj-ea"/>
              </a:rPr>
              <a:t>CRM</a:t>
            </a:r>
            <a:r>
              <a:rPr lang="ja-JP" altLang="ja-JP" sz="2000" dirty="0">
                <a:latin typeface="+mj-ea"/>
                <a:ea typeface="+mj-ea"/>
              </a:rPr>
              <a:t>活動に対する態度を媒介して間接的にブランド態度に影響を与えているということを明らかにできたことは学術的貢献といえる</a:t>
            </a:r>
            <a:r>
              <a:rPr lang="ja-JP" altLang="ja-JP" sz="2000" dirty="0" smtClean="0">
                <a:latin typeface="+mj-ea"/>
                <a:ea typeface="+mj-ea"/>
              </a:rPr>
              <a:t>。</a:t>
            </a:r>
            <a:endParaRPr lang="en-US" altLang="ja-JP" sz="2000" dirty="0" smtClean="0">
              <a:latin typeface="+mj-ea"/>
              <a:ea typeface="+mj-ea"/>
            </a:endParaRPr>
          </a:p>
          <a:p>
            <a:r>
              <a:rPr lang="ja-JP" altLang="en-US" sz="2000" dirty="0" smtClean="0">
                <a:latin typeface="+mj-ea"/>
                <a:ea typeface="+mj-ea"/>
              </a:rPr>
              <a:t>また、</a:t>
            </a:r>
            <a:r>
              <a:rPr lang="ja-JP" altLang="ja-JP" sz="2000" dirty="0" smtClean="0">
                <a:latin typeface="+mj-ea"/>
                <a:ea typeface="+mj-ea"/>
              </a:rPr>
              <a:t>ブランド</a:t>
            </a:r>
            <a:r>
              <a:rPr lang="ja-JP" altLang="ja-JP" sz="2000" dirty="0">
                <a:latin typeface="+mj-ea"/>
                <a:ea typeface="+mj-ea"/>
              </a:rPr>
              <a:t>態度に影響を与えるためには、</a:t>
            </a:r>
            <a:r>
              <a:rPr lang="en-US" altLang="ja-JP" sz="2000" dirty="0">
                <a:latin typeface="+mj-ea"/>
                <a:ea typeface="+mj-ea"/>
              </a:rPr>
              <a:t>CRM</a:t>
            </a:r>
            <a:r>
              <a:rPr lang="ja-JP" altLang="ja-JP" sz="2000" dirty="0">
                <a:latin typeface="+mj-ea"/>
                <a:ea typeface="+mj-ea"/>
              </a:rPr>
              <a:t>活動に対する態度の存在が必須であるといえた</a:t>
            </a:r>
            <a:r>
              <a:rPr lang="ja-JP" altLang="ja-JP" sz="2000" dirty="0" smtClean="0">
                <a:latin typeface="+mj-ea"/>
                <a:ea typeface="+mj-ea"/>
              </a:rPr>
              <a:t>。</a:t>
            </a:r>
            <a:endParaRPr lang="en-US" altLang="ja-JP" sz="2000" dirty="0">
              <a:latin typeface="+mj-ea"/>
            </a:endParaRPr>
          </a:p>
          <a:p>
            <a:endParaRPr kumimoji="1" lang="ja-JP" altLang="en-US" sz="2400" dirty="0"/>
          </a:p>
        </p:txBody>
      </p:sp>
    </p:spTree>
    <p:extLst>
      <p:ext uri="{BB962C8B-B14F-4D97-AF65-F5344CB8AC3E}">
        <p14:creationId xmlns:p14="http://schemas.microsoft.com/office/powerpoint/2010/main" val="76253569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実務的インプリケーション</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64</a:t>
            </a:fld>
            <a:endParaRPr kumimoji="1" lang="ja-JP" altLang="en-US"/>
          </a:p>
        </p:txBody>
      </p:sp>
      <p:sp>
        <p:nvSpPr>
          <p:cNvPr id="5" name="コンテンツ プレースホルダー 4"/>
          <p:cNvSpPr>
            <a:spLocks noGrp="1"/>
          </p:cNvSpPr>
          <p:nvPr>
            <p:ph sz="quarter" idx="1"/>
          </p:nvPr>
        </p:nvSpPr>
        <p:spPr/>
        <p:txBody>
          <a:bodyPr>
            <a:normAutofit/>
          </a:bodyPr>
          <a:lstStyle/>
          <a:p>
            <a:pPr marL="0" indent="0">
              <a:buNone/>
            </a:pPr>
            <a:endParaRPr lang="en-US" altLang="ja-JP" sz="2400" dirty="0" smtClean="0">
              <a:latin typeface="+mj-ea"/>
              <a:ea typeface="+mj-ea"/>
            </a:endParaRPr>
          </a:p>
          <a:p>
            <a:r>
              <a:rPr kumimoji="1" lang="en-US" altLang="ja-JP" sz="2400" dirty="0" smtClean="0">
                <a:latin typeface="+mj-ea"/>
                <a:ea typeface="+mj-ea"/>
              </a:rPr>
              <a:t>CRM</a:t>
            </a:r>
            <a:r>
              <a:rPr kumimoji="1" lang="ja-JP" altLang="en-US" sz="2400" dirty="0" smtClean="0">
                <a:latin typeface="+mj-ea"/>
                <a:ea typeface="+mj-ea"/>
              </a:rPr>
              <a:t>活動は毎年活動を変えて行うよりも、一つずつの活動を定期的に実施して、継続させていくことが成功の鍵となるのではないだろうか。</a:t>
            </a:r>
            <a:endParaRPr kumimoji="1" lang="en-US" altLang="ja-JP" sz="2400" dirty="0" smtClean="0">
              <a:latin typeface="+mj-ea"/>
              <a:ea typeface="+mj-ea"/>
            </a:endParaRPr>
          </a:p>
          <a:p>
            <a:endParaRPr kumimoji="1" lang="en-US" altLang="ja-JP" sz="2400" dirty="0" smtClean="0">
              <a:latin typeface="+mj-ea"/>
              <a:ea typeface="+mj-ea"/>
            </a:endParaRPr>
          </a:p>
          <a:p>
            <a:r>
              <a:rPr lang="ja-JP" altLang="en-US" sz="2400" dirty="0" smtClean="0">
                <a:latin typeface="+mj-ea"/>
                <a:ea typeface="+mj-ea"/>
              </a:rPr>
              <a:t>実施期間においては、どこまで短くすべきかまでは明らかに出来ていないが、短いと消費者が感じるほど</a:t>
            </a:r>
            <a:r>
              <a:rPr lang="en-US" altLang="ja-JP" sz="2400" dirty="0" smtClean="0">
                <a:latin typeface="+mj-ea"/>
                <a:ea typeface="+mj-ea"/>
              </a:rPr>
              <a:t>CRM</a:t>
            </a:r>
            <a:r>
              <a:rPr lang="ja-JP" altLang="en-US" sz="2400" dirty="0" smtClean="0">
                <a:latin typeface="+mj-ea"/>
                <a:ea typeface="+mj-ea"/>
              </a:rPr>
              <a:t>の活動に対する態度が良くなることが明らかになった。そのため、永続的に活動するよりか期間をなるべく絞って活動したほうが良いといえる。</a:t>
            </a:r>
            <a:endParaRPr lang="en-US" altLang="ja-JP" sz="2400" dirty="0" smtClean="0">
              <a:latin typeface="+mj-ea"/>
              <a:ea typeface="+mj-ea"/>
            </a:endParaRPr>
          </a:p>
          <a:p>
            <a:pPr marL="0" indent="0">
              <a:buNone/>
            </a:pPr>
            <a:endParaRPr kumimoji="1" lang="ja-JP" altLang="en-US" sz="2400" dirty="0">
              <a:latin typeface="+mj-ea"/>
              <a:ea typeface="+mj-ea"/>
            </a:endParaRPr>
          </a:p>
        </p:txBody>
      </p:sp>
    </p:spTree>
    <p:extLst>
      <p:ext uri="{BB962C8B-B14F-4D97-AF65-F5344CB8AC3E}">
        <p14:creationId xmlns:p14="http://schemas.microsoft.com/office/powerpoint/2010/main" val="392366799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今後</a:t>
            </a:r>
            <a:r>
              <a:rPr lang="ja-JP" altLang="en-US" dirty="0" smtClean="0"/>
              <a:t>の課題</a:t>
            </a:r>
            <a:endParaRPr kumimoji="1" lang="ja-JP" altLang="en-US" dirty="0"/>
          </a:p>
        </p:txBody>
      </p:sp>
      <p:sp>
        <p:nvSpPr>
          <p:cNvPr id="3" name="日付プレースホルダー 2"/>
          <p:cNvSpPr>
            <a:spLocks noGrp="1"/>
          </p:cNvSpPr>
          <p:nvPr>
            <p:ph type="dt" sz="half" idx="10"/>
          </p:nvPr>
        </p:nvSpPr>
        <p:spPr/>
        <p:txBody>
          <a:bodyPr/>
          <a:lstStyle/>
          <a:p>
            <a:fld id="{6A718223-1CE2-4CD9-A415-BB34D51B09F5}" type="datetime1">
              <a:rPr kumimoji="1" lang="ja-JP" altLang="en-US" smtClean="0"/>
              <a:t>2015/12/19</a:t>
            </a:fld>
            <a:endParaRPr kumimoji="1" lang="ja-JP" altLang="en-US"/>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65</a:t>
            </a:fld>
            <a:endParaRPr kumimoji="1" lang="ja-JP" altLang="en-US"/>
          </a:p>
        </p:txBody>
      </p:sp>
      <p:sp>
        <p:nvSpPr>
          <p:cNvPr id="5" name="コンテンツ プレースホルダー 4"/>
          <p:cNvSpPr>
            <a:spLocks noGrp="1"/>
          </p:cNvSpPr>
          <p:nvPr>
            <p:ph sz="quarter" idx="1"/>
          </p:nvPr>
        </p:nvSpPr>
        <p:spPr/>
        <p:txBody>
          <a:bodyPr>
            <a:normAutofit/>
          </a:bodyPr>
          <a:lstStyle/>
          <a:p>
            <a:r>
              <a:rPr lang="ja-JP" altLang="en-US" sz="2400" dirty="0" smtClean="0">
                <a:latin typeface="+mj-ea"/>
                <a:ea typeface="+mj-ea"/>
              </a:rPr>
              <a:t>今回の研究では、適合度に焦点を当てて研究したため、モデルを考えたときに変数を絞らざるを得なかった。他にも変数は存在すると考えられるので、別の変数もとりたい。</a:t>
            </a:r>
            <a:endParaRPr lang="en-US" altLang="ja-JP" sz="2400" dirty="0" smtClean="0">
              <a:latin typeface="+mj-ea"/>
              <a:ea typeface="+mj-ea"/>
            </a:endParaRPr>
          </a:p>
          <a:p>
            <a:endParaRPr lang="en-US" altLang="ja-JP" sz="2400" dirty="0" smtClean="0">
              <a:latin typeface="+mj-ea"/>
              <a:ea typeface="+mj-ea"/>
            </a:endParaRPr>
          </a:p>
          <a:p>
            <a:r>
              <a:rPr lang="ja-JP" altLang="en-US" sz="2400" dirty="0" smtClean="0">
                <a:latin typeface="+mj-ea"/>
                <a:ea typeface="+mj-ea"/>
              </a:rPr>
              <a:t>モデルの分析において非有意であったりした部分について、アンケートの質問文によって正確な数字がとれなかった可能性があるため、改良することで、仮説に近づくのではないか。</a:t>
            </a:r>
            <a:endParaRPr lang="en-US" altLang="ja-JP" sz="2400" dirty="0" smtClean="0">
              <a:latin typeface="+mj-ea"/>
              <a:ea typeface="+mj-ea"/>
            </a:endParaRPr>
          </a:p>
          <a:p>
            <a:endParaRPr lang="en-US" altLang="ja-JP" sz="2400" dirty="0" smtClean="0">
              <a:latin typeface="+mj-ea"/>
              <a:ea typeface="+mj-ea"/>
            </a:endParaRPr>
          </a:p>
          <a:p>
            <a:r>
              <a:rPr lang="ja-JP" altLang="en-US" sz="2400" dirty="0" smtClean="0">
                <a:latin typeface="+mj-ea"/>
                <a:ea typeface="+mj-ea"/>
              </a:rPr>
              <a:t>扱ったブランドが一つずつであったため、別のブランドを用いた際に結果が変化してしまわないかを検証する必要がある。</a:t>
            </a:r>
            <a:endParaRPr lang="en-US" altLang="ja-JP" sz="2400" dirty="0" smtClean="0">
              <a:latin typeface="+mj-ea"/>
              <a:ea typeface="+mj-ea"/>
            </a:endParaRPr>
          </a:p>
          <a:p>
            <a:endParaRPr kumimoji="1" lang="en-US" altLang="ja-JP" dirty="0" smtClean="0"/>
          </a:p>
          <a:p>
            <a:endParaRPr lang="en-US" altLang="ja-JP" dirty="0"/>
          </a:p>
          <a:p>
            <a:endParaRPr kumimoji="1" lang="en-US" altLang="ja-JP" dirty="0" smtClean="0"/>
          </a:p>
          <a:p>
            <a:endParaRPr kumimoji="1" lang="ja-JP" altLang="en-US" dirty="0"/>
          </a:p>
        </p:txBody>
      </p:sp>
    </p:spTree>
    <p:extLst>
      <p:ext uri="{BB962C8B-B14F-4D97-AF65-F5344CB8AC3E}">
        <p14:creationId xmlns:p14="http://schemas.microsoft.com/office/powerpoint/2010/main" val="121951731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参考文献</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66</a:t>
            </a:fld>
            <a:endParaRPr kumimoji="1" lang="ja-JP" altLang="en-US"/>
          </a:p>
        </p:txBody>
      </p:sp>
      <p:sp>
        <p:nvSpPr>
          <p:cNvPr id="3" name="コンテンツ プレースホルダー 2"/>
          <p:cNvSpPr>
            <a:spLocks noGrp="1"/>
          </p:cNvSpPr>
          <p:nvPr>
            <p:ph sz="quarter" idx="1"/>
          </p:nvPr>
        </p:nvSpPr>
        <p:spPr>
          <a:xfrm>
            <a:off x="301752" y="1527048"/>
            <a:ext cx="8503920" cy="5070304"/>
          </a:xfrm>
        </p:spPr>
        <p:txBody>
          <a:bodyPr>
            <a:normAutofit/>
          </a:bodyPr>
          <a:lstStyle/>
          <a:p>
            <a:r>
              <a:rPr lang="ja-JP" altLang="en-US" sz="1800" dirty="0">
                <a:latin typeface="+mj-ea"/>
                <a:ea typeface="+mj-ea"/>
              </a:rPr>
              <a:t>フィリップ・コトラー（</a:t>
            </a:r>
            <a:r>
              <a:rPr lang="en-US" altLang="ja-JP" sz="1800" dirty="0">
                <a:latin typeface="+mj-ea"/>
                <a:ea typeface="+mj-ea"/>
              </a:rPr>
              <a:t>2010</a:t>
            </a:r>
            <a:r>
              <a:rPr lang="ja-JP" altLang="en-US" sz="1800" dirty="0" smtClean="0">
                <a:latin typeface="+mj-ea"/>
                <a:ea typeface="+mj-ea"/>
              </a:rPr>
              <a:t>）</a:t>
            </a:r>
            <a:r>
              <a:rPr lang="en-US" altLang="ja-JP" sz="1800" dirty="0">
                <a:latin typeface="+mj-ea"/>
                <a:ea typeface="+mj-ea"/>
              </a:rPr>
              <a:t>『</a:t>
            </a:r>
            <a:r>
              <a:rPr lang="ja-JP" altLang="en-US" sz="1800" dirty="0" smtClean="0">
                <a:latin typeface="+mj-ea"/>
                <a:ea typeface="+mj-ea"/>
              </a:rPr>
              <a:t>マーケティング</a:t>
            </a:r>
            <a:r>
              <a:rPr lang="en-US" altLang="ja-JP" sz="1800" dirty="0">
                <a:latin typeface="+mj-ea"/>
                <a:ea typeface="+mj-ea"/>
              </a:rPr>
              <a:t>3.0</a:t>
            </a:r>
            <a:r>
              <a:rPr lang="ja-JP" altLang="en-US" sz="1800" dirty="0">
                <a:latin typeface="+mj-ea"/>
                <a:ea typeface="+mj-ea"/>
              </a:rPr>
              <a:t>　ソーシャル・メディア時代の</a:t>
            </a:r>
            <a:r>
              <a:rPr lang="ja-JP" altLang="en-US" sz="1800" dirty="0" smtClean="0">
                <a:latin typeface="+mj-ea"/>
                <a:ea typeface="+mj-ea"/>
              </a:rPr>
              <a:t>新法則</a:t>
            </a:r>
            <a:r>
              <a:rPr lang="en-US" altLang="ja-JP" sz="1800" dirty="0" smtClean="0">
                <a:latin typeface="+mj-ea"/>
                <a:ea typeface="+mj-ea"/>
              </a:rPr>
              <a:t>』</a:t>
            </a:r>
          </a:p>
          <a:p>
            <a:r>
              <a:rPr lang="ja-JP" altLang="en-US" sz="1800" dirty="0" smtClean="0">
                <a:latin typeface="+mj-ea"/>
                <a:ea typeface="+mj-ea"/>
              </a:rPr>
              <a:t>フィリップ</a:t>
            </a:r>
            <a:r>
              <a:rPr lang="ja-JP" altLang="en-US" sz="1800" dirty="0">
                <a:latin typeface="+mj-ea"/>
                <a:ea typeface="+mj-ea"/>
              </a:rPr>
              <a:t>・</a:t>
            </a:r>
            <a:r>
              <a:rPr lang="ja-JP" altLang="en-US" sz="1800" dirty="0" smtClean="0">
                <a:latin typeface="+mj-ea"/>
                <a:ea typeface="+mj-ea"/>
              </a:rPr>
              <a:t>コトラー、ナンシー</a:t>
            </a:r>
            <a:r>
              <a:rPr lang="ja-JP" altLang="en-US" sz="1800" dirty="0">
                <a:latin typeface="+mj-ea"/>
                <a:ea typeface="+mj-ea"/>
              </a:rPr>
              <a:t>・</a:t>
            </a:r>
            <a:r>
              <a:rPr lang="ja-JP" altLang="en-US" sz="1800" dirty="0" smtClean="0">
                <a:latin typeface="+mj-ea"/>
                <a:ea typeface="+mj-ea"/>
              </a:rPr>
              <a:t>リー（</a:t>
            </a:r>
            <a:r>
              <a:rPr lang="en-US" altLang="ja-JP" sz="1800" dirty="0" smtClean="0">
                <a:latin typeface="+mj-ea"/>
                <a:ea typeface="+mj-ea"/>
              </a:rPr>
              <a:t>2005</a:t>
            </a:r>
            <a:r>
              <a:rPr lang="ja-JP" altLang="en-US" sz="1800" dirty="0" smtClean="0">
                <a:latin typeface="+mj-ea"/>
                <a:ea typeface="+mj-ea"/>
              </a:rPr>
              <a:t>）</a:t>
            </a:r>
            <a:r>
              <a:rPr lang="en-US" altLang="ja-JP" sz="1800" dirty="0" smtClean="0">
                <a:latin typeface="+mj-ea"/>
                <a:ea typeface="+mj-ea"/>
              </a:rPr>
              <a:t>『</a:t>
            </a:r>
            <a:r>
              <a:rPr lang="ja-JP" altLang="en-US" sz="1800" dirty="0">
                <a:latin typeface="+mj-ea"/>
                <a:ea typeface="+mj-ea"/>
              </a:rPr>
              <a:t>社会的責任のマーケティング</a:t>
            </a:r>
            <a:r>
              <a:rPr lang="en-US" altLang="ja-JP" sz="1800" dirty="0">
                <a:latin typeface="+mj-ea"/>
                <a:ea typeface="+mj-ea"/>
              </a:rPr>
              <a:t>――</a:t>
            </a:r>
            <a:r>
              <a:rPr lang="ja-JP" altLang="en-US" sz="1800" dirty="0">
                <a:latin typeface="+mj-ea"/>
                <a:ea typeface="+mj-ea"/>
              </a:rPr>
              <a:t>「</a:t>
            </a:r>
            <a:r>
              <a:rPr lang="ja-JP" altLang="en-US" sz="1800" dirty="0" smtClean="0">
                <a:latin typeface="+mj-ea"/>
                <a:ea typeface="+mj-ea"/>
              </a:rPr>
              <a:t>事業</a:t>
            </a:r>
            <a:r>
              <a:rPr lang="ja-JP" altLang="en-US" sz="1800" dirty="0">
                <a:latin typeface="+mj-ea"/>
                <a:ea typeface="+mj-ea"/>
              </a:rPr>
              <a:t>の成功」と「</a:t>
            </a:r>
            <a:r>
              <a:rPr lang="en-US" altLang="ja-JP" sz="1800" dirty="0">
                <a:latin typeface="+mj-ea"/>
                <a:ea typeface="+mj-ea"/>
              </a:rPr>
              <a:t>CSR</a:t>
            </a:r>
            <a:r>
              <a:rPr lang="ja-JP" altLang="en-US" sz="1800" dirty="0">
                <a:latin typeface="+mj-ea"/>
                <a:ea typeface="+mj-ea"/>
              </a:rPr>
              <a:t>」を両立する</a:t>
            </a:r>
            <a:r>
              <a:rPr lang="en-US" altLang="ja-JP" sz="1800" dirty="0" smtClean="0">
                <a:latin typeface="+mj-ea"/>
                <a:ea typeface="+mj-ea"/>
              </a:rPr>
              <a:t>』</a:t>
            </a:r>
            <a:r>
              <a:rPr lang="ja-JP" altLang="en-US" sz="1800" dirty="0" smtClean="0">
                <a:latin typeface="+mj-ea"/>
                <a:ea typeface="+mj-ea"/>
              </a:rPr>
              <a:t>恩蔵直人監</a:t>
            </a:r>
            <a:r>
              <a:rPr lang="ja-JP" altLang="en-US" sz="1800" dirty="0">
                <a:latin typeface="+mj-ea"/>
                <a:ea typeface="+mj-ea"/>
              </a:rPr>
              <a:t>訳、東洋経済</a:t>
            </a:r>
            <a:r>
              <a:rPr lang="ja-JP" altLang="en-US" sz="1800" dirty="0" smtClean="0">
                <a:latin typeface="+mj-ea"/>
                <a:ea typeface="+mj-ea"/>
              </a:rPr>
              <a:t>新報社 </a:t>
            </a:r>
            <a:r>
              <a:rPr lang="en-US" altLang="ja-JP" sz="1800" dirty="0" smtClean="0">
                <a:latin typeface="+mj-ea"/>
              </a:rPr>
              <a:t>Philip </a:t>
            </a:r>
            <a:r>
              <a:rPr lang="en-US" altLang="ja-JP" sz="1800" dirty="0">
                <a:latin typeface="+mj-ea"/>
              </a:rPr>
              <a:t>Kotler and Nancy </a:t>
            </a:r>
            <a:r>
              <a:rPr lang="en-US" altLang="ja-JP" sz="1800" dirty="0" smtClean="0">
                <a:latin typeface="+mj-ea"/>
              </a:rPr>
              <a:t>Lee(2005) “</a:t>
            </a:r>
            <a:r>
              <a:rPr lang="en-US" altLang="ja-JP" sz="1800" dirty="0" smtClean="0">
                <a:latin typeface="+mj-ea"/>
                <a:ea typeface="+mj-ea"/>
              </a:rPr>
              <a:t>Corporate Social Responsibility”</a:t>
            </a:r>
          </a:p>
          <a:p>
            <a:r>
              <a:rPr lang="ja-JP" altLang="en-US" sz="1800" dirty="0" smtClean="0">
                <a:latin typeface="+mj-ea"/>
                <a:ea typeface="+mj-ea"/>
              </a:rPr>
              <a:t>長坂寿久（</a:t>
            </a:r>
            <a:r>
              <a:rPr lang="en-US" altLang="ja-JP" sz="1800" dirty="0" smtClean="0">
                <a:latin typeface="+mj-ea"/>
                <a:ea typeface="+mj-ea"/>
              </a:rPr>
              <a:t>2010</a:t>
            </a:r>
            <a:r>
              <a:rPr lang="ja-JP" altLang="en-US" sz="1800" dirty="0" smtClean="0">
                <a:latin typeface="+mj-ea"/>
                <a:ea typeface="+mj-ea"/>
              </a:rPr>
              <a:t>）</a:t>
            </a:r>
            <a:r>
              <a:rPr lang="ja-JP" altLang="en-US" sz="1800" dirty="0">
                <a:latin typeface="+mj-ea"/>
                <a:ea typeface="+mj-ea"/>
              </a:rPr>
              <a:t>「</a:t>
            </a:r>
            <a:r>
              <a:rPr lang="ja-JP" altLang="en-US" sz="1800" dirty="0" smtClean="0">
                <a:latin typeface="+mj-ea"/>
                <a:ea typeface="+mj-ea"/>
              </a:rPr>
              <a:t>コーズ・リレーテッド・マーケティング」</a:t>
            </a:r>
            <a:r>
              <a:rPr lang="en-US" altLang="ja-JP" sz="1800" dirty="0" smtClean="0">
                <a:latin typeface="+mj-ea"/>
                <a:ea typeface="+mj-ea"/>
              </a:rPr>
              <a:t>『</a:t>
            </a:r>
            <a:r>
              <a:rPr lang="ja-JP" altLang="en-US" sz="1800" dirty="0" smtClean="0">
                <a:latin typeface="+mj-ea"/>
                <a:ea typeface="+mj-ea"/>
              </a:rPr>
              <a:t>季刊 国際貿易と投資</a:t>
            </a:r>
            <a:r>
              <a:rPr lang="en-US" altLang="ja-JP" sz="1800" dirty="0" smtClean="0">
                <a:latin typeface="+mj-ea"/>
                <a:ea typeface="+mj-ea"/>
              </a:rPr>
              <a:t>』No.81</a:t>
            </a:r>
          </a:p>
          <a:p>
            <a:r>
              <a:rPr lang="ja-JP" altLang="en-US" sz="1800" dirty="0" smtClean="0">
                <a:latin typeface="+mj-ea"/>
                <a:ea typeface="+mj-ea"/>
              </a:rPr>
              <a:t>松尾順（</a:t>
            </a:r>
            <a:r>
              <a:rPr lang="en-US" altLang="ja-JP" sz="1800" dirty="0" smtClean="0">
                <a:latin typeface="+mj-ea"/>
                <a:ea typeface="+mj-ea"/>
              </a:rPr>
              <a:t>2010</a:t>
            </a:r>
            <a:r>
              <a:rPr lang="ja-JP" altLang="en-US" sz="1800" dirty="0" smtClean="0">
                <a:latin typeface="+mj-ea"/>
                <a:ea typeface="+mj-ea"/>
              </a:rPr>
              <a:t>）</a:t>
            </a:r>
            <a:r>
              <a:rPr lang="en-US" altLang="ja-JP" sz="1800" dirty="0" smtClean="0">
                <a:latin typeface="+mj-ea"/>
                <a:ea typeface="+mj-ea"/>
              </a:rPr>
              <a:t>『</a:t>
            </a:r>
            <a:r>
              <a:rPr lang="ja-JP" altLang="en-US" sz="1800" dirty="0" smtClean="0">
                <a:latin typeface="+mj-ea"/>
                <a:ea typeface="+mj-ea"/>
              </a:rPr>
              <a:t>ブランディング戦略</a:t>
            </a:r>
            <a:r>
              <a:rPr lang="en-US" altLang="ja-JP" sz="1800" dirty="0" smtClean="0">
                <a:latin typeface="+mj-ea"/>
                <a:ea typeface="+mj-ea"/>
              </a:rPr>
              <a:t>』</a:t>
            </a:r>
            <a:r>
              <a:rPr lang="ja-JP" altLang="en-US" sz="1800" dirty="0" smtClean="0">
                <a:latin typeface="+mj-ea"/>
                <a:ea typeface="+mj-ea"/>
              </a:rPr>
              <a:t>株式会社誠文堂新光社</a:t>
            </a:r>
            <a:endParaRPr lang="en-US" altLang="ja-JP" sz="1800" dirty="0" smtClean="0">
              <a:latin typeface="+mj-ea"/>
              <a:ea typeface="+mj-ea"/>
            </a:endParaRPr>
          </a:p>
          <a:p>
            <a:r>
              <a:rPr lang="ja-JP" altLang="en-US" sz="1800" dirty="0">
                <a:latin typeface="+mj-ea"/>
                <a:ea typeface="+mj-ea"/>
              </a:rPr>
              <a:t>世良耕一（</a:t>
            </a:r>
            <a:r>
              <a:rPr lang="en-US" altLang="ja-JP" sz="1800" dirty="0">
                <a:latin typeface="+mj-ea"/>
                <a:ea typeface="+mj-ea"/>
              </a:rPr>
              <a:t>1998</a:t>
            </a:r>
            <a:r>
              <a:rPr lang="ja-JP" altLang="en-US" sz="1800" dirty="0">
                <a:latin typeface="+mj-ea"/>
                <a:ea typeface="+mj-ea"/>
              </a:rPr>
              <a:t>）「コーズ・リレーテッド・マーケティングの概念と日本における必要性～フィランソロピーと併存する</a:t>
            </a:r>
            <a:r>
              <a:rPr lang="en-US" altLang="ja-JP" sz="1800" dirty="0">
                <a:latin typeface="+mj-ea"/>
                <a:ea typeface="+mj-ea"/>
              </a:rPr>
              <a:t>『</a:t>
            </a:r>
            <a:r>
              <a:rPr lang="ja-JP" altLang="en-US" sz="1800" dirty="0">
                <a:latin typeface="+mj-ea"/>
                <a:ea typeface="+mj-ea"/>
              </a:rPr>
              <a:t>社会貢献を行う際の選択肢</a:t>
            </a:r>
            <a:r>
              <a:rPr lang="en-US" altLang="ja-JP" sz="1800" dirty="0">
                <a:latin typeface="+mj-ea"/>
                <a:ea typeface="+mj-ea"/>
              </a:rPr>
              <a:t>』</a:t>
            </a:r>
            <a:r>
              <a:rPr lang="ja-JP" altLang="en-US" sz="1800" dirty="0">
                <a:latin typeface="+mj-ea"/>
                <a:ea typeface="+mj-ea"/>
              </a:rPr>
              <a:t>として～」</a:t>
            </a:r>
            <a:r>
              <a:rPr lang="en-US" altLang="ja-JP" sz="1800" dirty="0">
                <a:latin typeface="+mj-ea"/>
                <a:ea typeface="+mj-ea"/>
              </a:rPr>
              <a:t>『</a:t>
            </a:r>
            <a:r>
              <a:rPr lang="ja-JP" altLang="en-US" sz="1800" dirty="0">
                <a:latin typeface="+mj-ea"/>
                <a:ea typeface="+mj-ea"/>
              </a:rPr>
              <a:t>函大商学論</a:t>
            </a:r>
          </a:p>
          <a:p>
            <a:r>
              <a:rPr lang="ja-JP" altLang="en-US" sz="1800" dirty="0">
                <a:latin typeface="+mj-ea"/>
                <a:ea typeface="+mj-ea"/>
              </a:rPr>
              <a:t>    究</a:t>
            </a:r>
            <a:r>
              <a:rPr lang="en-US" altLang="ja-JP" sz="1800" dirty="0">
                <a:latin typeface="+mj-ea"/>
                <a:ea typeface="+mj-ea"/>
              </a:rPr>
              <a:t>』</a:t>
            </a:r>
            <a:r>
              <a:rPr lang="ja-JP" altLang="en-US" sz="1800" dirty="0">
                <a:latin typeface="+mj-ea"/>
                <a:ea typeface="+mj-ea"/>
              </a:rPr>
              <a:t>第</a:t>
            </a:r>
            <a:r>
              <a:rPr lang="en-US" altLang="ja-JP" sz="1800" dirty="0">
                <a:latin typeface="+mj-ea"/>
                <a:ea typeface="+mj-ea"/>
              </a:rPr>
              <a:t>31</a:t>
            </a:r>
            <a:r>
              <a:rPr lang="ja-JP" altLang="en-US" sz="1800" dirty="0">
                <a:latin typeface="+mj-ea"/>
                <a:ea typeface="+mj-ea"/>
              </a:rPr>
              <a:t>輯第</a:t>
            </a:r>
            <a:r>
              <a:rPr lang="en-US" altLang="ja-JP" sz="1800" dirty="0">
                <a:latin typeface="+mj-ea"/>
                <a:ea typeface="+mj-ea"/>
              </a:rPr>
              <a:t>1</a:t>
            </a:r>
            <a:r>
              <a:rPr lang="ja-JP" altLang="en-US" sz="1800" dirty="0">
                <a:latin typeface="+mj-ea"/>
                <a:ea typeface="+mj-ea"/>
              </a:rPr>
              <a:t>号、</a:t>
            </a:r>
            <a:r>
              <a:rPr lang="en-US" altLang="ja-JP" sz="1800" dirty="0" smtClean="0">
                <a:latin typeface="+mj-ea"/>
                <a:ea typeface="+mj-ea"/>
              </a:rPr>
              <a:t>pp.79-99</a:t>
            </a:r>
            <a:endParaRPr lang="en-US" altLang="ja-JP" sz="1800" dirty="0">
              <a:latin typeface="+mj-ea"/>
              <a:ea typeface="+mj-ea"/>
            </a:endParaRPr>
          </a:p>
          <a:p>
            <a:r>
              <a:rPr lang="ja-JP" altLang="en-US" sz="1800" dirty="0" smtClean="0">
                <a:latin typeface="+mj-ea"/>
                <a:ea typeface="+mj-ea"/>
              </a:rPr>
              <a:t>世良耕一（</a:t>
            </a:r>
            <a:r>
              <a:rPr lang="en-US" altLang="ja-JP" sz="1800" dirty="0">
                <a:latin typeface="+mj-ea"/>
                <a:ea typeface="+mj-ea"/>
              </a:rPr>
              <a:t>2004</a:t>
            </a:r>
            <a:r>
              <a:rPr lang="ja-JP" altLang="en-US" sz="1800" dirty="0">
                <a:latin typeface="+mj-ea"/>
                <a:ea typeface="+mj-ea"/>
              </a:rPr>
              <a:t>）「コーズ・リレーテッド・マーケティング評価に影響を与える要因に関する一考察～</a:t>
            </a:r>
            <a:r>
              <a:rPr lang="en-US" altLang="ja-JP" sz="1800" dirty="0">
                <a:latin typeface="+mj-ea"/>
                <a:ea typeface="+mj-ea"/>
              </a:rPr>
              <a:t>『</a:t>
            </a:r>
            <a:r>
              <a:rPr lang="ja-JP" altLang="en-US" sz="1800" dirty="0">
                <a:latin typeface="+mj-ea"/>
                <a:ea typeface="+mj-ea"/>
              </a:rPr>
              <a:t>消費者とコーズの関係</a:t>
            </a:r>
            <a:r>
              <a:rPr lang="en-US" altLang="ja-JP" sz="1800" dirty="0">
                <a:latin typeface="+mj-ea"/>
                <a:ea typeface="+mj-ea"/>
              </a:rPr>
              <a:t>』</a:t>
            </a:r>
            <a:r>
              <a:rPr lang="ja-JP" altLang="en-US" sz="1800" dirty="0">
                <a:latin typeface="+mj-ea"/>
                <a:ea typeface="+mj-ea"/>
              </a:rPr>
              <a:t>からのアプローチ～」</a:t>
            </a:r>
            <a:r>
              <a:rPr lang="en-US" altLang="ja-JP" sz="1800" dirty="0">
                <a:latin typeface="+mj-ea"/>
                <a:ea typeface="+mj-ea"/>
              </a:rPr>
              <a:t>『</a:t>
            </a:r>
            <a:r>
              <a:rPr lang="ja-JP" altLang="en-US" sz="1800" dirty="0">
                <a:latin typeface="+mj-ea"/>
                <a:ea typeface="+mj-ea"/>
              </a:rPr>
              <a:t>広告科学</a:t>
            </a:r>
            <a:r>
              <a:rPr lang="en-US" altLang="ja-JP" sz="1800" dirty="0">
                <a:latin typeface="+mj-ea"/>
                <a:ea typeface="+mj-ea"/>
              </a:rPr>
              <a:t>』</a:t>
            </a:r>
            <a:r>
              <a:rPr lang="ja-JP" altLang="en-US" sz="1800" dirty="0">
                <a:latin typeface="+mj-ea"/>
                <a:ea typeface="+mj-ea"/>
              </a:rPr>
              <a:t>第</a:t>
            </a:r>
            <a:r>
              <a:rPr lang="en-US" altLang="ja-JP" sz="1800" dirty="0">
                <a:latin typeface="+mj-ea"/>
                <a:ea typeface="+mj-ea"/>
              </a:rPr>
              <a:t>45</a:t>
            </a:r>
            <a:r>
              <a:rPr lang="ja-JP" altLang="en-US" sz="1800" dirty="0">
                <a:latin typeface="+mj-ea"/>
                <a:ea typeface="+mj-ea"/>
              </a:rPr>
              <a:t>集</a:t>
            </a:r>
            <a:r>
              <a:rPr lang="en-US" altLang="ja-JP" sz="1800" dirty="0" smtClean="0">
                <a:latin typeface="+mj-ea"/>
                <a:ea typeface="+mj-ea"/>
              </a:rPr>
              <a:t>pp.90-105</a:t>
            </a:r>
          </a:p>
          <a:p>
            <a:r>
              <a:rPr lang="ja-JP" altLang="en-US" sz="1800" dirty="0" smtClean="0">
                <a:latin typeface="+mj-ea"/>
                <a:ea typeface="+mj-ea"/>
              </a:rPr>
              <a:t>世良耕一（</a:t>
            </a:r>
            <a:r>
              <a:rPr lang="en-US" altLang="ja-JP" sz="1800" dirty="0" smtClean="0">
                <a:latin typeface="+mj-ea"/>
                <a:ea typeface="+mj-ea"/>
              </a:rPr>
              <a:t>2014</a:t>
            </a:r>
            <a:r>
              <a:rPr lang="ja-JP" altLang="en-US" sz="1800" dirty="0" smtClean="0">
                <a:latin typeface="+mj-ea"/>
                <a:ea typeface="+mj-ea"/>
              </a:rPr>
              <a:t>）</a:t>
            </a:r>
            <a:r>
              <a:rPr lang="en-US" altLang="ja-JP" sz="1800" dirty="0" smtClean="0">
                <a:latin typeface="+mj-ea"/>
                <a:ea typeface="+mj-ea"/>
              </a:rPr>
              <a:t>『</a:t>
            </a:r>
            <a:r>
              <a:rPr lang="ja-JP" altLang="en-US" sz="1800" dirty="0" smtClean="0">
                <a:latin typeface="+mj-ea"/>
                <a:ea typeface="+mj-ea"/>
              </a:rPr>
              <a:t>コーズ・リレーテッド・マーケティング　社会貢献をマーケティングに活かす戦略</a:t>
            </a:r>
            <a:r>
              <a:rPr lang="en-US" altLang="ja-JP" sz="1800" dirty="0" smtClean="0">
                <a:latin typeface="+mj-ea"/>
                <a:ea typeface="+mj-ea"/>
              </a:rPr>
              <a:t>』</a:t>
            </a:r>
            <a:r>
              <a:rPr lang="ja-JP" altLang="en-US" sz="1800" dirty="0" smtClean="0">
                <a:latin typeface="+mj-ea"/>
                <a:ea typeface="+mj-ea"/>
              </a:rPr>
              <a:t>株式会社北樹出版</a:t>
            </a:r>
            <a:endParaRPr lang="en-US" altLang="ja-JP" sz="1800" dirty="0" smtClean="0">
              <a:latin typeface="+mj-ea"/>
              <a:ea typeface="+mj-ea"/>
            </a:endParaRPr>
          </a:p>
          <a:p>
            <a:r>
              <a:rPr lang="ja-JP" altLang="en-US" sz="1800" dirty="0" smtClean="0">
                <a:latin typeface="+mj-ea"/>
                <a:ea typeface="+mj-ea"/>
              </a:rPr>
              <a:t>葛　佳琪（</a:t>
            </a:r>
            <a:r>
              <a:rPr lang="en-US" altLang="ja-JP" sz="1800" dirty="0" smtClean="0">
                <a:latin typeface="+mj-ea"/>
                <a:ea typeface="+mj-ea"/>
              </a:rPr>
              <a:t>2009</a:t>
            </a:r>
            <a:r>
              <a:rPr lang="ja-JP" altLang="en-US" sz="1800" dirty="0" smtClean="0">
                <a:latin typeface="+mj-ea"/>
                <a:ea typeface="+mj-ea"/>
              </a:rPr>
              <a:t>）「コーズ・リレーテッド・マーケティングが消費者行動に与える影響」</a:t>
            </a:r>
            <a:endParaRPr lang="en-US" altLang="ja-JP" sz="1800" dirty="0">
              <a:latin typeface="+mj-ea"/>
              <a:ea typeface="+mj-ea"/>
            </a:endParaRPr>
          </a:p>
          <a:p>
            <a:endParaRPr lang="en-US" altLang="ja-JP" sz="1800" dirty="0" smtClean="0">
              <a:latin typeface="+mj-ea"/>
              <a:ea typeface="+mj-ea"/>
            </a:endParaRPr>
          </a:p>
          <a:p>
            <a:pPr marL="0" indent="0">
              <a:buNone/>
            </a:pPr>
            <a:endParaRPr lang="en-US" altLang="ja-JP" sz="1800" dirty="0" smtClean="0">
              <a:latin typeface="+mj-ea"/>
              <a:ea typeface="+mj-ea"/>
            </a:endParaRPr>
          </a:p>
        </p:txBody>
      </p:sp>
      <p:sp>
        <p:nvSpPr>
          <p:cNvPr id="5" name="日付プレースホルダー 4"/>
          <p:cNvSpPr>
            <a:spLocks noGrp="1"/>
          </p:cNvSpPr>
          <p:nvPr>
            <p:ph type="dt" sz="half" idx="10"/>
          </p:nvPr>
        </p:nvSpPr>
        <p:spPr/>
        <p:txBody>
          <a:bodyPr/>
          <a:lstStyle/>
          <a:p>
            <a:fld id="{8C6231E7-D3AC-45AA-B1DC-8CB576D92016}" type="datetime1">
              <a:rPr kumimoji="1" lang="ja-JP" altLang="en-US" smtClean="0"/>
              <a:t>2015/12/19</a:t>
            </a:fld>
            <a:endParaRPr kumimoji="1" lang="ja-JP" altLang="en-US"/>
          </a:p>
        </p:txBody>
      </p:sp>
    </p:spTree>
    <p:extLst>
      <p:ext uri="{BB962C8B-B14F-4D97-AF65-F5344CB8AC3E}">
        <p14:creationId xmlns:p14="http://schemas.microsoft.com/office/powerpoint/2010/main" val="6792039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67</a:t>
            </a:fld>
            <a:endParaRPr kumimoji="1" lang="ja-JP" altLang="en-US"/>
          </a:p>
        </p:txBody>
      </p:sp>
      <p:sp>
        <p:nvSpPr>
          <p:cNvPr id="4" name="コンテンツ プレースホルダー 3"/>
          <p:cNvSpPr>
            <a:spLocks noGrp="1"/>
          </p:cNvSpPr>
          <p:nvPr>
            <p:ph sz="quarter" idx="1"/>
          </p:nvPr>
        </p:nvSpPr>
        <p:spPr/>
        <p:txBody>
          <a:bodyPr>
            <a:normAutofit/>
          </a:bodyPr>
          <a:lstStyle/>
          <a:p>
            <a:r>
              <a:rPr lang="en-US" altLang="ja-JP" sz="1700" dirty="0" smtClean="0"/>
              <a:t>Lafferty</a:t>
            </a:r>
            <a:r>
              <a:rPr lang="en-US" altLang="ja-JP" sz="1700" dirty="0"/>
              <a:t>, B.A. (2007), “The relevance of fit in a cause-brand </a:t>
            </a:r>
            <a:r>
              <a:rPr lang="en-US" altLang="ja-JP" sz="1700" dirty="0" smtClean="0"/>
              <a:t>alliance </a:t>
            </a:r>
            <a:r>
              <a:rPr lang="en-US" altLang="ja-JP" sz="1700" dirty="0"/>
              <a:t>when consumers evaluate corporate credibility,” </a:t>
            </a:r>
            <a:r>
              <a:rPr lang="en-US" altLang="ja-JP" sz="1700" i="1" dirty="0">
                <a:latin typeface="Century" panose="02040604050505020304" pitchFamily="18" charset="0"/>
              </a:rPr>
              <a:t>Journal of Business Research</a:t>
            </a:r>
            <a:r>
              <a:rPr lang="en-US" altLang="ja-JP" sz="1700" dirty="0"/>
              <a:t>, Vol.60, pp.447-453</a:t>
            </a:r>
            <a:r>
              <a:rPr lang="en-US" altLang="ja-JP" sz="1700" dirty="0" smtClean="0"/>
              <a:t>.</a:t>
            </a:r>
          </a:p>
          <a:p>
            <a:r>
              <a:rPr lang="en-US" altLang="ja-JP" sz="1700" dirty="0"/>
              <a:t>Lafferty, B.A. (2009), “Selecting the Right Cause Partners for the Right Reasons: The Role of Importance and Fit in Cause- Brand Alliances,” </a:t>
            </a:r>
            <a:r>
              <a:rPr lang="en-US" altLang="ja-JP" sz="1700" i="1" dirty="0">
                <a:latin typeface="Century" panose="02040604050505020304" pitchFamily="18" charset="0"/>
              </a:rPr>
              <a:t>Psychology &amp; Marketing</a:t>
            </a:r>
            <a:r>
              <a:rPr lang="en-US" altLang="ja-JP" sz="1700" dirty="0"/>
              <a:t>, Vol.26, No.4, pp.359-382.</a:t>
            </a:r>
          </a:p>
          <a:p>
            <a:r>
              <a:rPr lang="en-US" altLang="ja-JP" sz="1700" dirty="0"/>
              <a:t>Nan, X. and </a:t>
            </a:r>
            <a:r>
              <a:rPr lang="en-US" altLang="ja-JP" sz="1700" dirty="0" err="1"/>
              <a:t>Heo</a:t>
            </a:r>
            <a:r>
              <a:rPr lang="en-US" altLang="ja-JP" sz="1700" dirty="0"/>
              <a:t>, K. (2007), “Consumer Responses to Corporate Social Responsibility Initiatives: Examining the Role of Brand-Cause Fit in Cause-Related Marketing,” </a:t>
            </a:r>
            <a:r>
              <a:rPr lang="en-US" altLang="ja-JP" sz="1700" i="1" dirty="0">
                <a:latin typeface="Century" panose="02040604050505020304" pitchFamily="18" charset="0"/>
              </a:rPr>
              <a:t>Journal of Advertising</a:t>
            </a:r>
            <a:r>
              <a:rPr lang="en-US" altLang="ja-JP" sz="1700" dirty="0"/>
              <a:t>, Vol.36, No.2, pp.63-74</a:t>
            </a:r>
          </a:p>
          <a:p>
            <a:r>
              <a:rPr kumimoji="1" lang="en-US" altLang="ja-JP" sz="1600" dirty="0" smtClean="0"/>
              <a:t>Haas , Sarah M. and Peter Magnusson(2006),</a:t>
            </a:r>
            <a:r>
              <a:rPr kumimoji="1" lang="ja-JP" altLang="en-US" sz="1600" dirty="0" smtClean="0"/>
              <a:t>“</a:t>
            </a:r>
            <a:r>
              <a:rPr lang="en-US" altLang="ja-JP" sz="1600" dirty="0"/>
              <a:t>CAUSE MARKETING: DOES CAUSE/BRAND “FIT” </a:t>
            </a:r>
            <a:r>
              <a:rPr lang="en-US" altLang="ja-JP" sz="1600" dirty="0" smtClean="0"/>
              <a:t>AFFECT</a:t>
            </a:r>
            <a:r>
              <a:rPr lang="ja-JP" altLang="en-US" sz="1600" dirty="0"/>
              <a:t> </a:t>
            </a:r>
            <a:r>
              <a:rPr lang="en-US" altLang="ja-JP" sz="1600" dirty="0" smtClean="0"/>
              <a:t>BRAND ATTITUDE,” </a:t>
            </a:r>
            <a:r>
              <a:rPr lang="en-US" altLang="ja-JP" sz="1600" i="1" dirty="0" smtClean="0">
                <a:latin typeface="Century" panose="02040604050505020304" pitchFamily="18" charset="0"/>
              </a:rPr>
              <a:t>AMA Summer Educators’ Conference 2006</a:t>
            </a:r>
            <a:r>
              <a:rPr lang="en-US" altLang="ja-JP" sz="1600" dirty="0" smtClean="0"/>
              <a:t>, Vol.17, pp.152-153</a:t>
            </a:r>
          </a:p>
          <a:p>
            <a:r>
              <a:rPr lang="en-US" altLang="ja-JP" sz="1600" dirty="0" err="1"/>
              <a:t>Pracejus</a:t>
            </a:r>
            <a:r>
              <a:rPr lang="en-US" altLang="ja-JP" sz="1600" dirty="0"/>
              <a:t>, J.W. and Olsen, G.D. (2004), “The Role of Brand/Cause Fit in the Effectiveness of Cause-Related Marketing Campaigns</a:t>
            </a:r>
            <a:r>
              <a:rPr lang="en-US" altLang="ja-JP" sz="1600" i="1" dirty="0">
                <a:latin typeface="Century" panose="02040604050505020304" pitchFamily="18" charset="0"/>
              </a:rPr>
              <a:t>,” Journal of Business Research</a:t>
            </a:r>
            <a:r>
              <a:rPr lang="en-US" altLang="ja-JP" sz="1600" dirty="0"/>
              <a:t>, Vol.57, pp.635-640. </a:t>
            </a:r>
            <a:endParaRPr lang="en-US" altLang="ja-JP" sz="1600" dirty="0" smtClean="0"/>
          </a:p>
          <a:p>
            <a:endParaRPr lang="en-US" altLang="ja-JP" sz="1600" dirty="0" smtClean="0"/>
          </a:p>
          <a:p>
            <a:endParaRPr kumimoji="1" lang="ja-JP" altLang="en-US" sz="1600" dirty="0"/>
          </a:p>
        </p:txBody>
      </p:sp>
      <p:sp>
        <p:nvSpPr>
          <p:cNvPr id="5" name="日付プレースホルダー 4"/>
          <p:cNvSpPr>
            <a:spLocks noGrp="1"/>
          </p:cNvSpPr>
          <p:nvPr>
            <p:ph type="dt" sz="half" idx="10"/>
          </p:nvPr>
        </p:nvSpPr>
        <p:spPr/>
        <p:txBody>
          <a:bodyPr/>
          <a:lstStyle/>
          <a:p>
            <a:fld id="{0E605166-CA21-4916-969B-2E669A59C52D}" type="datetime1">
              <a:rPr kumimoji="1" lang="ja-JP" altLang="en-US" smtClean="0"/>
              <a:t>2015/12/19</a:t>
            </a:fld>
            <a:endParaRPr kumimoji="1" lang="ja-JP" altLang="en-US"/>
          </a:p>
        </p:txBody>
      </p:sp>
    </p:spTree>
    <p:extLst>
      <p:ext uri="{BB962C8B-B14F-4D97-AF65-F5344CB8AC3E}">
        <p14:creationId xmlns:p14="http://schemas.microsoft.com/office/powerpoint/2010/main" val="92490883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68</a:t>
            </a:fld>
            <a:endParaRPr kumimoji="1" lang="ja-JP" altLang="en-US"/>
          </a:p>
        </p:txBody>
      </p:sp>
      <p:sp>
        <p:nvSpPr>
          <p:cNvPr id="4" name="コンテンツ プレースホルダー 3"/>
          <p:cNvSpPr>
            <a:spLocks noGrp="1"/>
          </p:cNvSpPr>
          <p:nvPr>
            <p:ph sz="quarter" idx="1"/>
          </p:nvPr>
        </p:nvSpPr>
        <p:spPr/>
        <p:txBody>
          <a:bodyPr>
            <a:normAutofit/>
          </a:bodyPr>
          <a:lstStyle/>
          <a:p>
            <a:r>
              <a:rPr lang="en-US" altLang="ja-JP" sz="1600" dirty="0"/>
              <a:t>Lafferty, B.A., Goldsmith R.E. and </a:t>
            </a:r>
            <a:r>
              <a:rPr lang="en-US" altLang="ja-JP" sz="1600" dirty="0" err="1"/>
              <a:t>Hult</a:t>
            </a:r>
            <a:r>
              <a:rPr lang="en-US" altLang="ja-JP" sz="1600" dirty="0"/>
              <a:t> G.T.M. (2004), “The Impact of the Alliance on the Partners: A Look at Cause-Brand Alliances,” </a:t>
            </a:r>
            <a:r>
              <a:rPr lang="en-US" altLang="ja-JP" sz="1600" i="1" dirty="0">
                <a:latin typeface="Century" panose="02040604050505020304" pitchFamily="18" charset="0"/>
              </a:rPr>
              <a:t>Psychology &amp; Marketing</a:t>
            </a:r>
            <a:r>
              <a:rPr lang="en-US" altLang="ja-JP" sz="1600" i="1" dirty="0"/>
              <a:t>,</a:t>
            </a:r>
            <a:r>
              <a:rPr lang="en-US" altLang="ja-JP" sz="1600" dirty="0"/>
              <a:t> Vol.21, No.7, pp.509-531</a:t>
            </a:r>
            <a:r>
              <a:rPr lang="en-US" altLang="ja-JP" sz="1600" dirty="0" smtClean="0"/>
              <a:t>.</a:t>
            </a:r>
          </a:p>
          <a:p>
            <a:pPr lvl="0"/>
            <a:r>
              <a:rPr lang="en-US" altLang="ja-JP" sz="1600" dirty="0" err="1"/>
              <a:t>Davidson,John</a:t>
            </a:r>
            <a:r>
              <a:rPr lang="en-US" altLang="ja-JP" sz="1600" dirty="0"/>
              <a:t>(1997),”Cancer Sells” </a:t>
            </a:r>
            <a:r>
              <a:rPr lang="en-US" altLang="ja-JP" sz="1600" i="1" dirty="0"/>
              <a:t>Working Woman</a:t>
            </a:r>
            <a:r>
              <a:rPr lang="en-US" altLang="ja-JP" sz="1600" dirty="0"/>
              <a:t>,Vol.22 Iss.5,pp.36-39,68</a:t>
            </a:r>
            <a:r>
              <a:rPr lang="en-US" altLang="ja-JP" sz="1600" dirty="0" smtClean="0"/>
              <a:t>.</a:t>
            </a:r>
            <a:endParaRPr lang="en-US" altLang="ja-JP" sz="1600" dirty="0"/>
          </a:p>
          <a:p>
            <a:pPr lvl="0"/>
            <a:endParaRPr lang="ja-JP" altLang="ja-JP" sz="1600" dirty="0"/>
          </a:p>
        </p:txBody>
      </p:sp>
      <p:sp>
        <p:nvSpPr>
          <p:cNvPr id="5" name="日付プレースホルダー 4"/>
          <p:cNvSpPr>
            <a:spLocks noGrp="1"/>
          </p:cNvSpPr>
          <p:nvPr>
            <p:ph type="dt" sz="half" idx="10"/>
          </p:nvPr>
        </p:nvSpPr>
        <p:spPr/>
        <p:txBody>
          <a:bodyPr/>
          <a:lstStyle/>
          <a:p>
            <a:fld id="{7C4CFF4A-503D-4AF9-BA52-1BDE1F9B31E7}" type="datetime1">
              <a:rPr kumimoji="1" lang="ja-JP" altLang="en-US" smtClean="0"/>
              <a:t>2015/12/19</a:t>
            </a:fld>
            <a:endParaRPr kumimoji="1" lang="ja-JP" altLang="en-US"/>
          </a:p>
        </p:txBody>
      </p:sp>
    </p:spTree>
    <p:extLst>
      <p:ext uri="{BB962C8B-B14F-4D97-AF65-F5344CB8AC3E}">
        <p14:creationId xmlns:p14="http://schemas.microsoft.com/office/powerpoint/2010/main" val="33385478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参考</a:t>
            </a:r>
            <a:r>
              <a:rPr kumimoji="1" lang="en-US" altLang="ja-JP" sz="3600" dirty="0" smtClean="0"/>
              <a:t>URL</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69</a:t>
            </a:fld>
            <a:endParaRPr kumimoji="1" lang="ja-JP" altLang="en-US"/>
          </a:p>
        </p:txBody>
      </p:sp>
      <p:sp>
        <p:nvSpPr>
          <p:cNvPr id="3" name="コンテンツ プレースホルダー 2"/>
          <p:cNvSpPr>
            <a:spLocks noGrp="1"/>
          </p:cNvSpPr>
          <p:nvPr>
            <p:ph sz="quarter" idx="1"/>
          </p:nvPr>
        </p:nvSpPr>
        <p:spPr>
          <a:xfrm>
            <a:off x="301752" y="1527048"/>
            <a:ext cx="8503920" cy="4998296"/>
          </a:xfrm>
        </p:spPr>
        <p:txBody>
          <a:bodyPr>
            <a:normAutofit fontScale="92500" lnSpcReduction="10000"/>
          </a:bodyPr>
          <a:lstStyle/>
          <a:p>
            <a:r>
              <a:rPr lang="ja-JP" altLang="en-US" sz="1800" dirty="0" smtClean="0">
                <a:latin typeface="+mj-ea"/>
                <a:ea typeface="+mj-ea"/>
              </a:rPr>
              <a:t>経済産業省サイト「企業</a:t>
            </a:r>
            <a:r>
              <a:rPr lang="ja-JP" altLang="en-US" sz="1800" dirty="0">
                <a:latin typeface="+mj-ea"/>
                <a:ea typeface="+mj-ea"/>
              </a:rPr>
              <a:t>会計、開示、</a:t>
            </a:r>
            <a:r>
              <a:rPr lang="en-US" altLang="ja-JP" sz="1800" dirty="0">
                <a:latin typeface="+mj-ea"/>
                <a:ea typeface="+mj-ea"/>
              </a:rPr>
              <a:t>CSR</a:t>
            </a:r>
            <a:r>
              <a:rPr lang="ja-JP" altLang="en-US" sz="1800" dirty="0">
                <a:latin typeface="+mj-ea"/>
                <a:ea typeface="+mj-ea"/>
              </a:rPr>
              <a:t>（企業の社会的責任）</a:t>
            </a:r>
            <a:r>
              <a:rPr lang="ja-JP" altLang="en-US" sz="1800" dirty="0" smtClean="0">
                <a:latin typeface="+mj-ea"/>
                <a:ea typeface="+mj-ea"/>
              </a:rPr>
              <a:t>政策」</a:t>
            </a:r>
            <a:r>
              <a:rPr lang="en-US" altLang="ja-JP" sz="1800" dirty="0" smtClean="0">
                <a:latin typeface="+mj-ea"/>
                <a:ea typeface="+mj-ea"/>
                <a:hlinkClick r:id="rId3"/>
              </a:rPr>
              <a:t>http</a:t>
            </a:r>
            <a:r>
              <a:rPr lang="en-US" altLang="ja-JP" sz="1800" dirty="0">
                <a:latin typeface="+mj-ea"/>
                <a:ea typeface="+mj-ea"/>
                <a:hlinkClick r:id="rId3"/>
              </a:rPr>
              <a:t>://www.meti.go.jp/policy/economy/keiei_innovation/kigyoukaikei</a:t>
            </a:r>
            <a:r>
              <a:rPr lang="en-US" altLang="ja-JP" sz="1800" dirty="0" smtClean="0">
                <a:latin typeface="+mj-ea"/>
                <a:ea typeface="+mj-ea"/>
                <a:hlinkClick r:id="rId3"/>
              </a:rPr>
              <a:t>/</a:t>
            </a:r>
            <a:endParaRPr lang="en-US" altLang="ja-JP" sz="1800" dirty="0" smtClean="0">
              <a:latin typeface="+mj-ea"/>
              <a:ea typeface="+mj-ea"/>
            </a:endParaRPr>
          </a:p>
          <a:p>
            <a:r>
              <a:rPr lang="ja-JP" altLang="en-US" sz="1800" dirty="0" smtClean="0">
                <a:latin typeface="+mj-ea"/>
                <a:ea typeface="+mj-ea"/>
              </a:rPr>
              <a:t>キリン</a:t>
            </a:r>
            <a:r>
              <a:rPr lang="en-US" altLang="ja-JP" sz="1800" dirty="0" smtClean="0">
                <a:latin typeface="+mj-ea"/>
                <a:ea typeface="+mj-ea"/>
              </a:rPr>
              <a:t>HP</a:t>
            </a:r>
            <a:r>
              <a:rPr lang="ja-JP" altLang="en-US" sz="1800" dirty="0" smtClean="0">
                <a:latin typeface="+mj-ea"/>
                <a:ea typeface="+mj-ea"/>
              </a:rPr>
              <a:t>「ヴォルビック　</a:t>
            </a:r>
            <a:r>
              <a:rPr lang="en-US" altLang="ja-JP" sz="1800" dirty="0">
                <a:latin typeface="+mj-ea"/>
                <a:ea typeface="+mj-ea"/>
              </a:rPr>
              <a:t>1L for </a:t>
            </a:r>
            <a:r>
              <a:rPr lang="en-US" altLang="ja-JP" sz="1800" dirty="0" smtClean="0">
                <a:latin typeface="+mj-ea"/>
                <a:ea typeface="+mj-ea"/>
              </a:rPr>
              <a:t>10L</a:t>
            </a:r>
            <a:r>
              <a:rPr lang="ja-JP" altLang="en-US" sz="1800" dirty="0">
                <a:latin typeface="+mj-ea"/>
                <a:ea typeface="+mj-ea"/>
              </a:rPr>
              <a:t>」</a:t>
            </a:r>
            <a:endParaRPr lang="en-US" altLang="ja-JP" sz="1800" dirty="0" smtClean="0">
              <a:latin typeface="+mj-ea"/>
              <a:ea typeface="+mj-ea"/>
            </a:endParaRPr>
          </a:p>
          <a:p>
            <a:pPr marL="0" indent="0">
              <a:buNone/>
            </a:pPr>
            <a:r>
              <a:rPr lang="ja-JP" altLang="en-US" sz="1800" dirty="0">
                <a:latin typeface="+mj-ea"/>
                <a:ea typeface="+mj-ea"/>
              </a:rPr>
              <a:t>　</a:t>
            </a:r>
            <a:r>
              <a:rPr lang="en-US" altLang="ja-JP" sz="1800" dirty="0" smtClean="0">
                <a:latin typeface="+mj-ea"/>
                <a:ea typeface="+mj-ea"/>
                <a:hlinkClick r:id="rId4"/>
              </a:rPr>
              <a:t>http</a:t>
            </a:r>
            <a:r>
              <a:rPr lang="en-US" altLang="ja-JP" sz="1800" dirty="0">
                <a:latin typeface="+mj-ea"/>
                <a:ea typeface="+mj-ea"/>
                <a:hlinkClick r:id="rId4"/>
              </a:rPr>
              <a:t>://www.kirin.co.jp/products/softdrink/volvic/1lfor10l</a:t>
            </a:r>
            <a:r>
              <a:rPr lang="en-US" altLang="ja-JP" sz="1800" dirty="0" smtClean="0">
                <a:latin typeface="+mj-ea"/>
                <a:ea typeface="+mj-ea"/>
                <a:hlinkClick r:id="rId4"/>
              </a:rPr>
              <a:t>/</a:t>
            </a:r>
            <a:endParaRPr lang="en-US" altLang="ja-JP" sz="1800" dirty="0" smtClean="0">
              <a:latin typeface="+mj-ea"/>
              <a:ea typeface="+mj-ea"/>
            </a:endParaRPr>
          </a:p>
          <a:p>
            <a:r>
              <a:rPr lang="ja-JP" altLang="en-US" sz="1800" dirty="0" smtClean="0">
                <a:latin typeface="+mj-ea"/>
                <a:ea typeface="+mj-ea"/>
              </a:rPr>
              <a:t>森永製菓</a:t>
            </a:r>
            <a:r>
              <a:rPr lang="en-US" altLang="ja-JP" sz="1800" dirty="0" smtClean="0">
                <a:latin typeface="+mj-ea"/>
                <a:ea typeface="+mj-ea"/>
              </a:rPr>
              <a:t>HP</a:t>
            </a:r>
            <a:r>
              <a:rPr lang="ja-JP" altLang="en-US" sz="1800" dirty="0" smtClean="0">
                <a:latin typeface="+mj-ea"/>
                <a:ea typeface="+mj-ea"/>
              </a:rPr>
              <a:t>「ダース　１チョコ</a:t>
            </a:r>
            <a:r>
              <a:rPr lang="ja-JP" altLang="en-US" sz="1800" dirty="0">
                <a:latin typeface="+mj-ea"/>
                <a:ea typeface="+mj-ea"/>
              </a:rPr>
              <a:t> </a:t>
            </a:r>
            <a:r>
              <a:rPr lang="en-US" altLang="ja-JP" sz="1800" dirty="0" smtClean="0">
                <a:latin typeface="+mj-ea"/>
                <a:ea typeface="+mj-ea"/>
              </a:rPr>
              <a:t>for 1</a:t>
            </a:r>
            <a:r>
              <a:rPr lang="ja-JP" altLang="en-US" sz="1800" dirty="0" smtClean="0">
                <a:latin typeface="+mj-ea"/>
                <a:ea typeface="+mj-ea"/>
              </a:rPr>
              <a:t>スマイル」</a:t>
            </a:r>
            <a:endParaRPr lang="en-US" altLang="ja-JP" sz="1800" dirty="0" smtClean="0">
              <a:latin typeface="+mj-ea"/>
              <a:ea typeface="+mj-ea"/>
            </a:endParaRPr>
          </a:p>
          <a:p>
            <a:pPr marL="0" indent="0">
              <a:buNone/>
            </a:pPr>
            <a:r>
              <a:rPr lang="ja-JP" altLang="en-US" sz="1800" dirty="0">
                <a:latin typeface="+mj-ea"/>
                <a:ea typeface="+mj-ea"/>
              </a:rPr>
              <a:t>　</a:t>
            </a:r>
            <a:r>
              <a:rPr lang="en-US" altLang="ja-JP" sz="1800" dirty="0">
                <a:latin typeface="+mj-ea"/>
                <a:ea typeface="+mj-ea"/>
                <a:hlinkClick r:id="rId5"/>
              </a:rPr>
              <a:t>http://</a:t>
            </a:r>
            <a:r>
              <a:rPr lang="en-US" altLang="ja-JP" sz="1800" dirty="0" smtClean="0">
                <a:latin typeface="+mj-ea"/>
                <a:ea typeface="+mj-ea"/>
                <a:hlinkClick r:id="rId5"/>
              </a:rPr>
              <a:t>www.morinaga.co.jp/1choco-1smile/index.html</a:t>
            </a:r>
            <a:endParaRPr lang="en-US" altLang="ja-JP" sz="1800" dirty="0" smtClean="0">
              <a:latin typeface="+mj-ea"/>
              <a:ea typeface="+mj-ea"/>
            </a:endParaRPr>
          </a:p>
          <a:p>
            <a:r>
              <a:rPr lang="ja-JP" altLang="en-US" sz="1800" b="1" dirty="0" smtClean="0">
                <a:latin typeface="+mj-ea"/>
                <a:ea typeface="+mj-ea"/>
              </a:rPr>
              <a:t>ダイヤモンドオンライン「見えてきたコーズマーケティングの限界」</a:t>
            </a:r>
            <a:endParaRPr lang="en-US" altLang="ja-JP" sz="1800" b="1" dirty="0">
              <a:latin typeface="+mj-ea"/>
              <a:ea typeface="+mj-ea"/>
            </a:endParaRPr>
          </a:p>
          <a:p>
            <a:pPr marL="0" indent="0">
              <a:buNone/>
            </a:pPr>
            <a:r>
              <a:rPr lang="ja-JP" altLang="en-US" sz="2000" dirty="0" smtClean="0">
                <a:latin typeface="+mj-ea"/>
                <a:ea typeface="+mj-ea"/>
              </a:rPr>
              <a:t>　</a:t>
            </a:r>
            <a:r>
              <a:rPr lang="en-US" altLang="ja-JP" sz="2000" dirty="0">
                <a:latin typeface="+mj-ea"/>
                <a:hlinkClick r:id="rId6"/>
              </a:rPr>
              <a:t>http://diamond.jp/articles/-/40401</a:t>
            </a:r>
            <a:endParaRPr lang="en-US" altLang="ja-JP" sz="2000" dirty="0">
              <a:latin typeface="+mj-ea"/>
            </a:endParaRPr>
          </a:p>
          <a:p>
            <a:r>
              <a:rPr lang="en-US" altLang="ja-JP" sz="2000" dirty="0" smtClean="0">
                <a:latin typeface="+mj-ea"/>
              </a:rPr>
              <a:t>New York Times</a:t>
            </a:r>
            <a:r>
              <a:rPr lang="ja-JP" altLang="en-US" sz="2000" dirty="0" smtClean="0">
                <a:latin typeface="+mj-ea"/>
              </a:rPr>
              <a:t>“</a:t>
            </a:r>
            <a:r>
              <a:rPr lang="en-US" altLang="ja-JP" sz="2000" dirty="0" smtClean="0">
                <a:latin typeface="+mj-ea"/>
              </a:rPr>
              <a:t>Yum </a:t>
            </a:r>
            <a:r>
              <a:rPr lang="en-US" altLang="ja-JP" sz="2000" dirty="0">
                <a:latin typeface="+mj-ea"/>
              </a:rPr>
              <a:t>Brands Puts Focus on Hunger </a:t>
            </a:r>
            <a:r>
              <a:rPr lang="en-US" altLang="ja-JP" sz="2000" dirty="0" smtClean="0">
                <a:latin typeface="+mj-ea"/>
              </a:rPr>
              <a:t>Relief</a:t>
            </a:r>
            <a:r>
              <a:rPr lang="ja-JP" altLang="en-US" sz="2000" dirty="0" smtClean="0">
                <a:latin typeface="+mj-ea"/>
              </a:rPr>
              <a:t>”</a:t>
            </a:r>
            <a:endParaRPr lang="en-US" altLang="ja-JP" sz="2000" dirty="0">
              <a:latin typeface="+mj-ea"/>
            </a:endParaRPr>
          </a:p>
          <a:p>
            <a:pPr marL="0" indent="0">
              <a:buNone/>
            </a:pPr>
            <a:r>
              <a:rPr lang="ja-JP" altLang="en-US" sz="2000" dirty="0">
                <a:latin typeface="+mj-ea"/>
                <a:ea typeface="+mj-ea"/>
              </a:rPr>
              <a:t>　</a:t>
            </a:r>
            <a:r>
              <a:rPr lang="en-US" altLang="ja-JP" sz="2000" dirty="0">
                <a:latin typeface="+mj-ea"/>
                <a:ea typeface="+mj-ea"/>
                <a:hlinkClick r:id="rId7"/>
              </a:rPr>
              <a:t>http://www.nytimes.com/2012/09/21/business/media/kfc-taco-bell-and-pizza-hut-continue-campaign-for-hunger-relief.html?_</a:t>
            </a:r>
            <a:r>
              <a:rPr lang="en-US" altLang="ja-JP" sz="2000" dirty="0" smtClean="0">
                <a:latin typeface="+mj-ea"/>
                <a:ea typeface="+mj-ea"/>
                <a:hlinkClick r:id="rId7"/>
              </a:rPr>
              <a:t>r=0</a:t>
            </a:r>
            <a:endParaRPr lang="en-US" altLang="ja-JP" sz="2000" dirty="0" smtClean="0">
              <a:latin typeface="+mj-ea"/>
              <a:ea typeface="+mj-ea"/>
            </a:endParaRPr>
          </a:p>
          <a:p>
            <a:r>
              <a:rPr lang="en-US" altLang="ja-JP" sz="2000" dirty="0">
                <a:latin typeface="+mj-ea"/>
                <a:ea typeface="+mj-ea"/>
              </a:rPr>
              <a:t> Advertising Age </a:t>
            </a:r>
            <a:r>
              <a:rPr lang="ja-JP" altLang="en-US" sz="2000" dirty="0" smtClean="0">
                <a:latin typeface="+mj-ea"/>
                <a:ea typeface="+mj-ea"/>
              </a:rPr>
              <a:t>“</a:t>
            </a:r>
            <a:r>
              <a:rPr lang="en-US" altLang="ja-JP" sz="2000" dirty="0" smtClean="0">
                <a:latin typeface="+mj-ea"/>
                <a:ea typeface="+mj-ea"/>
              </a:rPr>
              <a:t>Bing‘s </a:t>
            </a:r>
            <a:r>
              <a:rPr lang="en-US" altLang="ja-JP" sz="2000" dirty="0">
                <a:latin typeface="+mj-ea"/>
                <a:ea typeface="+mj-ea"/>
              </a:rPr>
              <a:t>Lesson to Marketers Looking to Help Victims of Japanese </a:t>
            </a:r>
            <a:r>
              <a:rPr lang="en-US" altLang="ja-JP" sz="2000" dirty="0" smtClean="0">
                <a:latin typeface="+mj-ea"/>
                <a:ea typeface="+mj-ea"/>
              </a:rPr>
              <a:t>Quake</a:t>
            </a:r>
            <a:r>
              <a:rPr lang="ja-JP" altLang="en-US" sz="2000" dirty="0" smtClean="0">
                <a:latin typeface="+mj-ea"/>
                <a:ea typeface="+mj-ea"/>
              </a:rPr>
              <a:t>”</a:t>
            </a:r>
            <a:endParaRPr lang="en-US" altLang="ja-JP" sz="2000" dirty="0" smtClean="0">
              <a:latin typeface="+mj-ea"/>
              <a:ea typeface="+mj-ea"/>
            </a:endParaRPr>
          </a:p>
          <a:p>
            <a:pPr marL="0" indent="0">
              <a:buNone/>
            </a:pPr>
            <a:r>
              <a:rPr lang="ja-JP" altLang="en-US" sz="2000" dirty="0">
                <a:latin typeface="+mj-ea"/>
                <a:ea typeface="+mj-ea"/>
              </a:rPr>
              <a:t>　</a:t>
            </a:r>
            <a:r>
              <a:rPr lang="en-US" altLang="ja-JP" sz="2000" dirty="0">
                <a:latin typeface="+mj-ea"/>
                <a:ea typeface="+mj-ea"/>
                <a:hlinkClick r:id="rId8"/>
              </a:rPr>
              <a:t>http://adage.com/article/digital/bing-s-lesson-marketers-japan/149392</a:t>
            </a:r>
            <a:r>
              <a:rPr lang="en-US" altLang="ja-JP" sz="2000" dirty="0" smtClean="0">
                <a:latin typeface="+mj-ea"/>
                <a:ea typeface="+mj-ea"/>
                <a:hlinkClick r:id="rId8"/>
              </a:rPr>
              <a:t>/</a:t>
            </a:r>
            <a:endParaRPr lang="en-US" altLang="ja-JP" sz="2000" dirty="0" smtClean="0">
              <a:latin typeface="+mj-ea"/>
              <a:ea typeface="+mj-ea"/>
            </a:endParaRPr>
          </a:p>
          <a:p>
            <a:pPr marL="0" indent="0">
              <a:buNone/>
            </a:pPr>
            <a:endParaRPr lang="en-US" altLang="ja-JP" sz="2000" dirty="0" smtClean="0">
              <a:latin typeface="+mj-ea"/>
              <a:ea typeface="+mj-ea"/>
            </a:endParaRPr>
          </a:p>
          <a:p>
            <a:pPr marL="0" indent="0">
              <a:buNone/>
            </a:pPr>
            <a:r>
              <a:rPr lang="ja-JP" altLang="en-US" sz="2000" dirty="0">
                <a:latin typeface="+mj-ea"/>
                <a:ea typeface="+mj-ea"/>
              </a:rPr>
              <a:t>　</a:t>
            </a:r>
            <a:endParaRPr lang="en-US" altLang="ja-JP" sz="2000" dirty="0" smtClean="0">
              <a:latin typeface="+mj-ea"/>
              <a:ea typeface="+mj-ea"/>
            </a:endParaRPr>
          </a:p>
          <a:p>
            <a:endParaRPr lang="en-US" altLang="ja-JP" sz="2000" dirty="0" smtClean="0">
              <a:latin typeface="+mj-ea"/>
              <a:ea typeface="+mj-ea"/>
            </a:endParaRPr>
          </a:p>
          <a:p>
            <a:endParaRPr kumimoji="1" lang="ja-JP" altLang="en-US" sz="2000" dirty="0">
              <a:latin typeface="+mj-ea"/>
              <a:ea typeface="+mj-ea"/>
            </a:endParaRPr>
          </a:p>
        </p:txBody>
      </p:sp>
      <p:sp>
        <p:nvSpPr>
          <p:cNvPr id="5" name="日付プレースホルダー 4"/>
          <p:cNvSpPr>
            <a:spLocks noGrp="1"/>
          </p:cNvSpPr>
          <p:nvPr>
            <p:ph type="dt" sz="half" idx="10"/>
          </p:nvPr>
        </p:nvSpPr>
        <p:spPr/>
        <p:txBody>
          <a:bodyPr/>
          <a:lstStyle/>
          <a:p>
            <a:fld id="{37FC5B8E-AF19-4FDC-BC6E-B03D3D6CC1FF}" type="datetime1">
              <a:rPr kumimoji="1" lang="ja-JP" altLang="en-US" smtClean="0"/>
              <a:t>2015/12/19</a:t>
            </a:fld>
            <a:endParaRPr kumimoji="1" lang="ja-JP" altLang="en-US"/>
          </a:p>
        </p:txBody>
      </p:sp>
    </p:spTree>
    <p:extLst>
      <p:ext uri="{BB962C8B-B14F-4D97-AF65-F5344CB8AC3E}">
        <p14:creationId xmlns:p14="http://schemas.microsoft.com/office/powerpoint/2010/main" val="638323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5" name="角丸四角形 4"/>
          <p:cNvSpPr/>
          <p:nvPr/>
        </p:nvSpPr>
        <p:spPr>
          <a:xfrm>
            <a:off x="647232" y="4797152"/>
            <a:ext cx="7848871"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ja-JP" altLang="en-US" sz="2400" i="1" dirty="0" smtClean="0">
                <a:solidFill>
                  <a:schemeClr val="bg1">
                    <a:lumMod val="50000"/>
                  </a:schemeClr>
                </a:solidFill>
                <a:latin typeface="+mj-ea"/>
                <a:ea typeface="+mj-ea"/>
              </a:rPr>
              <a:t>“</a:t>
            </a:r>
            <a:r>
              <a:rPr lang="en-US" altLang="ja-JP" sz="2400" i="1" dirty="0" smtClean="0">
                <a:solidFill>
                  <a:schemeClr val="bg1">
                    <a:lumMod val="50000"/>
                  </a:schemeClr>
                </a:solidFill>
                <a:latin typeface="+mj-ea"/>
                <a:ea typeface="+mj-ea"/>
              </a:rPr>
              <a:t>CRM</a:t>
            </a:r>
            <a:r>
              <a:rPr lang="ja-JP" altLang="en-US" sz="2400" i="1" dirty="0" smtClean="0">
                <a:solidFill>
                  <a:schemeClr val="bg1">
                    <a:lumMod val="50000"/>
                  </a:schemeClr>
                </a:solidFill>
                <a:latin typeface="+mj-ea"/>
                <a:ea typeface="+mj-ea"/>
              </a:rPr>
              <a:t>は</a:t>
            </a:r>
            <a:r>
              <a:rPr lang="ja-JP" altLang="en-US" sz="2400" i="1" dirty="0">
                <a:solidFill>
                  <a:schemeClr val="bg1">
                    <a:lumMod val="50000"/>
                  </a:schemeClr>
                </a:solidFill>
                <a:latin typeface="+mj-ea"/>
                <a:ea typeface="+mj-ea"/>
              </a:rPr>
              <a:t>、コーズ（</a:t>
            </a:r>
            <a:r>
              <a:rPr lang="en-US" altLang="ja-JP" sz="2400" i="1" dirty="0">
                <a:solidFill>
                  <a:schemeClr val="bg1">
                    <a:lumMod val="50000"/>
                  </a:schemeClr>
                </a:solidFill>
                <a:latin typeface="+mj-ea"/>
                <a:ea typeface="+mj-ea"/>
              </a:rPr>
              <a:t>Cause</a:t>
            </a:r>
            <a:r>
              <a:rPr lang="ja-JP" altLang="en-US" sz="2400" i="1" dirty="0">
                <a:solidFill>
                  <a:schemeClr val="bg1">
                    <a:lumMod val="50000"/>
                  </a:schemeClr>
                </a:solidFill>
                <a:latin typeface="+mj-ea"/>
                <a:ea typeface="+mj-ea"/>
              </a:rPr>
              <a:t>＝大義、目標</a:t>
            </a:r>
            <a:r>
              <a:rPr lang="ja-JP" altLang="en-US" sz="2400" i="1" dirty="0" smtClean="0">
                <a:solidFill>
                  <a:schemeClr val="bg1">
                    <a:lumMod val="50000"/>
                  </a:schemeClr>
                </a:solidFill>
                <a:latin typeface="+mj-ea"/>
                <a:ea typeface="+mj-ea"/>
              </a:rPr>
              <a:t>、理想</a:t>
            </a:r>
            <a:r>
              <a:rPr lang="ja-JP" altLang="en-US" sz="2400" i="1" dirty="0">
                <a:solidFill>
                  <a:schemeClr val="bg1">
                    <a:lumMod val="50000"/>
                  </a:schemeClr>
                </a:solidFill>
                <a:latin typeface="+mj-ea"/>
                <a:ea typeface="+mj-ea"/>
              </a:rPr>
              <a:t>、よきこと）</a:t>
            </a:r>
            <a:r>
              <a:rPr lang="ja-JP" altLang="en-US" sz="2400" i="1" dirty="0" smtClean="0">
                <a:solidFill>
                  <a:schemeClr val="bg1">
                    <a:lumMod val="50000"/>
                  </a:schemeClr>
                </a:solidFill>
                <a:latin typeface="+mj-ea"/>
                <a:ea typeface="+mj-ea"/>
              </a:rPr>
              <a:t>を</a:t>
            </a:r>
            <a:endParaRPr lang="en-US" altLang="ja-JP" sz="2400" i="1" dirty="0" smtClean="0">
              <a:solidFill>
                <a:schemeClr val="bg1">
                  <a:lumMod val="50000"/>
                </a:schemeClr>
              </a:solidFill>
              <a:latin typeface="+mj-ea"/>
              <a:ea typeface="+mj-ea"/>
            </a:endParaRPr>
          </a:p>
          <a:p>
            <a:r>
              <a:rPr lang="ja-JP" altLang="en-US" sz="2400" i="1" dirty="0" smtClean="0">
                <a:solidFill>
                  <a:schemeClr val="bg1">
                    <a:lumMod val="50000"/>
                  </a:schemeClr>
                </a:solidFill>
                <a:latin typeface="+mj-ea"/>
                <a:ea typeface="+mj-ea"/>
              </a:rPr>
              <a:t>全面</a:t>
            </a:r>
            <a:r>
              <a:rPr lang="ja-JP" altLang="en-US" sz="2400" i="1" dirty="0">
                <a:solidFill>
                  <a:schemeClr val="bg1">
                    <a:lumMod val="50000"/>
                  </a:schemeClr>
                </a:solidFill>
                <a:latin typeface="+mj-ea"/>
                <a:ea typeface="+mj-ea"/>
              </a:rPr>
              <a:t>に出した</a:t>
            </a:r>
            <a:r>
              <a:rPr lang="ja-JP" altLang="en-US" sz="2400" i="1" dirty="0" smtClean="0">
                <a:solidFill>
                  <a:schemeClr val="bg1">
                    <a:lumMod val="50000"/>
                  </a:schemeClr>
                </a:solidFill>
                <a:latin typeface="+mj-ea"/>
                <a:ea typeface="+mj-ea"/>
              </a:rPr>
              <a:t>マーケティング</a:t>
            </a:r>
            <a:r>
              <a:rPr lang="ja-JP" altLang="en-US" sz="2400" i="1" dirty="0">
                <a:solidFill>
                  <a:schemeClr val="bg1">
                    <a:lumMod val="50000"/>
                  </a:schemeClr>
                </a:solidFill>
                <a:latin typeface="+mj-ea"/>
                <a:ea typeface="+mj-ea"/>
              </a:rPr>
              <a:t>活動のことで</a:t>
            </a:r>
            <a:r>
              <a:rPr lang="ja-JP" altLang="en-US" sz="2400" i="1" dirty="0" smtClean="0">
                <a:solidFill>
                  <a:schemeClr val="bg1">
                    <a:lumMod val="50000"/>
                  </a:schemeClr>
                </a:solidFill>
                <a:latin typeface="+mj-ea"/>
                <a:ea typeface="+mj-ea"/>
              </a:rPr>
              <a:t>ある“</a:t>
            </a:r>
            <a:endParaRPr kumimoji="1" lang="ja-JP" altLang="en-US" sz="2400" i="1" dirty="0">
              <a:solidFill>
                <a:schemeClr val="bg1">
                  <a:lumMod val="50000"/>
                </a:schemeClr>
              </a:solidFill>
              <a:latin typeface="+mj-ea"/>
              <a:ea typeface="+mj-ea"/>
            </a:endParaRPr>
          </a:p>
        </p:txBody>
      </p:sp>
      <p:sp>
        <p:nvSpPr>
          <p:cNvPr id="6" name="片側の 2 つの角を丸めた四角形 5"/>
          <p:cNvSpPr/>
          <p:nvPr/>
        </p:nvSpPr>
        <p:spPr>
          <a:xfrm>
            <a:off x="647231" y="4797152"/>
            <a:ext cx="7848871" cy="572129"/>
          </a:xfrm>
          <a:prstGeom prst="round2SameRect">
            <a:avLst>
              <a:gd name="adj1" fmla="val 42183"/>
              <a:gd name="adj2" fmla="val 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長坂（</a:t>
            </a:r>
            <a:r>
              <a:rPr lang="en-US" altLang="ja-JP" sz="2400" dirty="0" smtClean="0">
                <a:latin typeface="+mj-ea"/>
                <a:ea typeface="+mj-ea"/>
              </a:rPr>
              <a:t>2010</a:t>
            </a:r>
            <a:r>
              <a:rPr lang="ja-JP" altLang="en-US" sz="2400" dirty="0" smtClean="0">
                <a:latin typeface="+mj-ea"/>
                <a:ea typeface="+mj-ea"/>
              </a:rPr>
              <a:t>）による定義</a:t>
            </a:r>
            <a:endParaRPr kumimoji="1" lang="ja-JP" altLang="en-US" sz="2400" dirty="0">
              <a:latin typeface="+mj-ea"/>
              <a:ea typeface="+mj-ea"/>
            </a:endParaRPr>
          </a:p>
        </p:txBody>
      </p:sp>
      <p:sp>
        <p:nvSpPr>
          <p:cNvPr id="8" name="角丸四角形 7"/>
          <p:cNvSpPr/>
          <p:nvPr/>
        </p:nvSpPr>
        <p:spPr>
          <a:xfrm>
            <a:off x="647565" y="2204863"/>
            <a:ext cx="7848871" cy="239820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en-US" altLang="ja-JP" sz="2400" dirty="0" smtClean="0">
                <a:solidFill>
                  <a:schemeClr val="bg1">
                    <a:lumMod val="50000"/>
                  </a:schemeClr>
                </a:solidFill>
                <a:latin typeface="+mj-ea"/>
                <a:ea typeface="+mj-ea"/>
              </a:rPr>
              <a:t>CRM</a:t>
            </a:r>
            <a:r>
              <a:rPr lang="ja-JP" altLang="en-US" sz="2400" dirty="0" smtClean="0">
                <a:solidFill>
                  <a:schemeClr val="bg1">
                    <a:lumMod val="50000"/>
                  </a:schemeClr>
                </a:solidFill>
                <a:latin typeface="+mj-ea"/>
                <a:ea typeface="+mj-ea"/>
              </a:rPr>
              <a:t>とは</a:t>
            </a:r>
            <a:r>
              <a:rPr lang="ja-JP" altLang="en-US" sz="2400" i="1" dirty="0" smtClean="0">
                <a:solidFill>
                  <a:schemeClr val="bg1">
                    <a:lumMod val="50000"/>
                  </a:schemeClr>
                </a:solidFill>
                <a:latin typeface="+mj-ea"/>
                <a:ea typeface="+mj-ea"/>
              </a:rPr>
              <a:t>“企業</a:t>
            </a:r>
            <a:r>
              <a:rPr lang="ja-JP" altLang="en-US" sz="2400" i="1" dirty="0">
                <a:solidFill>
                  <a:schemeClr val="bg1">
                    <a:lumMod val="50000"/>
                  </a:schemeClr>
                </a:solidFill>
                <a:latin typeface="+mj-ea"/>
                <a:ea typeface="+mj-ea"/>
              </a:rPr>
              <a:t>が</a:t>
            </a:r>
            <a:r>
              <a:rPr lang="ja-JP" altLang="en-US" sz="2400" i="1" dirty="0" smtClean="0">
                <a:solidFill>
                  <a:schemeClr val="bg1">
                    <a:lumMod val="50000"/>
                  </a:schemeClr>
                </a:solidFill>
                <a:latin typeface="+mj-ea"/>
                <a:ea typeface="+mj-ea"/>
              </a:rPr>
              <a:t>製品の</a:t>
            </a:r>
            <a:r>
              <a:rPr lang="ja-JP" altLang="en-US" sz="2400" i="1" dirty="0">
                <a:solidFill>
                  <a:schemeClr val="bg1">
                    <a:lumMod val="50000"/>
                  </a:schemeClr>
                </a:solidFill>
                <a:latin typeface="+mj-ea"/>
                <a:ea typeface="+mj-ea"/>
              </a:rPr>
              <a:t>売上げや取引に応じて、</a:t>
            </a:r>
            <a:r>
              <a:rPr lang="ja-JP" altLang="en-US" sz="2400" i="1" dirty="0" smtClean="0">
                <a:solidFill>
                  <a:schemeClr val="bg1">
                    <a:lumMod val="50000"/>
                  </a:schemeClr>
                </a:solidFill>
                <a:latin typeface="+mj-ea"/>
                <a:ea typeface="+mj-ea"/>
              </a:rPr>
              <a:t>得られた利益</a:t>
            </a:r>
            <a:r>
              <a:rPr lang="ja-JP" altLang="en-US" sz="2400" i="1" dirty="0">
                <a:solidFill>
                  <a:schemeClr val="bg1">
                    <a:lumMod val="50000"/>
                  </a:schemeClr>
                </a:solidFill>
                <a:latin typeface="+mj-ea"/>
                <a:ea typeface="+mj-ea"/>
              </a:rPr>
              <a:t>の一定割合を何らかの組織に</a:t>
            </a:r>
            <a:r>
              <a:rPr lang="ja-JP" altLang="en-US" sz="2400" i="1" dirty="0" smtClean="0">
                <a:solidFill>
                  <a:schemeClr val="bg1">
                    <a:lumMod val="50000"/>
                  </a:schemeClr>
                </a:solidFill>
                <a:latin typeface="+mj-ea"/>
                <a:ea typeface="+mj-ea"/>
              </a:rPr>
              <a:t>寄付</a:t>
            </a:r>
            <a:r>
              <a:rPr lang="ja-JP" altLang="en-US" sz="2400" i="1" dirty="0">
                <a:solidFill>
                  <a:schemeClr val="bg1">
                    <a:lumMod val="50000"/>
                  </a:schemeClr>
                </a:solidFill>
                <a:latin typeface="+mj-ea"/>
                <a:ea typeface="+mj-ea"/>
              </a:rPr>
              <a:t>する</a:t>
            </a:r>
            <a:r>
              <a:rPr lang="ja-JP" altLang="en-US" sz="2400" i="1" dirty="0" smtClean="0">
                <a:solidFill>
                  <a:schemeClr val="bg1">
                    <a:lumMod val="50000"/>
                  </a:schemeClr>
                </a:solidFill>
                <a:latin typeface="+mj-ea"/>
                <a:ea typeface="+mj-ea"/>
              </a:rPr>
              <a:t>こと</a:t>
            </a:r>
            <a:r>
              <a:rPr lang="en-US" altLang="ja-JP" sz="2400" i="1" dirty="0" smtClean="0">
                <a:solidFill>
                  <a:schemeClr val="bg1">
                    <a:lumMod val="50000"/>
                  </a:schemeClr>
                </a:solidFill>
                <a:latin typeface="+mj-ea"/>
                <a:ea typeface="+mj-ea"/>
              </a:rPr>
              <a:t>”</a:t>
            </a:r>
            <a:r>
              <a:rPr lang="ja-JP" altLang="en-US" sz="2400" dirty="0" smtClean="0">
                <a:solidFill>
                  <a:schemeClr val="bg1">
                    <a:lumMod val="50000"/>
                  </a:schemeClr>
                </a:solidFill>
                <a:latin typeface="+mj-ea"/>
                <a:ea typeface="+mj-ea"/>
              </a:rPr>
              <a:t>で、</a:t>
            </a:r>
            <a:endParaRPr lang="en-US" altLang="ja-JP" sz="2400" dirty="0" smtClean="0">
              <a:solidFill>
                <a:schemeClr val="bg1">
                  <a:lumMod val="50000"/>
                </a:schemeClr>
              </a:solidFill>
              <a:latin typeface="+mj-ea"/>
              <a:ea typeface="+mj-ea"/>
            </a:endParaRPr>
          </a:p>
          <a:p>
            <a:r>
              <a:rPr lang="en-US" altLang="ja-JP" sz="2400" i="1" dirty="0" smtClean="0">
                <a:solidFill>
                  <a:schemeClr val="bg1">
                    <a:lumMod val="50000"/>
                  </a:schemeClr>
                </a:solidFill>
                <a:latin typeface="+mj-ea"/>
                <a:ea typeface="+mj-ea"/>
              </a:rPr>
              <a:t>“</a:t>
            </a:r>
            <a:r>
              <a:rPr lang="ja-JP" altLang="en-US" sz="2400" i="1" dirty="0" smtClean="0">
                <a:solidFill>
                  <a:schemeClr val="bg1">
                    <a:lumMod val="50000"/>
                  </a:schemeClr>
                </a:solidFill>
                <a:latin typeface="+mj-ea"/>
                <a:ea typeface="+mj-ea"/>
              </a:rPr>
              <a:t>時間的</a:t>
            </a:r>
            <a:r>
              <a:rPr lang="ja-JP" altLang="en-US" sz="2400" i="1" dirty="0">
                <a:solidFill>
                  <a:schemeClr val="bg1">
                    <a:lumMod val="50000"/>
                  </a:schemeClr>
                </a:solidFill>
                <a:latin typeface="+mj-ea"/>
                <a:ea typeface="+mj-ea"/>
              </a:rPr>
              <a:t>限定で、</a:t>
            </a:r>
            <a:r>
              <a:rPr lang="ja-JP" altLang="en-US" sz="2400" i="1" dirty="0" smtClean="0">
                <a:solidFill>
                  <a:schemeClr val="bg1">
                    <a:lumMod val="50000"/>
                  </a:schemeClr>
                </a:solidFill>
                <a:latin typeface="+mj-ea"/>
                <a:ea typeface="+mj-ea"/>
              </a:rPr>
              <a:t>特定</a:t>
            </a:r>
            <a:r>
              <a:rPr lang="ja-JP" altLang="en-US" sz="2400" i="1" dirty="0">
                <a:solidFill>
                  <a:schemeClr val="bg1">
                    <a:lumMod val="50000"/>
                  </a:schemeClr>
                </a:solidFill>
                <a:latin typeface="+mj-ea"/>
                <a:ea typeface="+mj-ea"/>
              </a:rPr>
              <a:t>製品を対象に、特定の</a:t>
            </a:r>
            <a:r>
              <a:rPr lang="ja-JP" altLang="en-US" sz="2400" i="1" dirty="0" smtClean="0">
                <a:solidFill>
                  <a:schemeClr val="bg1">
                    <a:lumMod val="50000"/>
                  </a:schemeClr>
                </a:solidFill>
                <a:latin typeface="+mj-ea"/>
                <a:ea typeface="+mj-ea"/>
              </a:rPr>
              <a:t>コーズ</a:t>
            </a:r>
            <a:r>
              <a:rPr lang="en-US" altLang="ja-JP" sz="2400" i="1" dirty="0" smtClean="0">
                <a:solidFill>
                  <a:schemeClr val="bg1">
                    <a:lumMod val="50000"/>
                  </a:schemeClr>
                </a:solidFill>
                <a:latin typeface="+mj-ea"/>
                <a:ea typeface="+mj-ea"/>
              </a:rPr>
              <a:t>”</a:t>
            </a:r>
            <a:r>
              <a:rPr lang="ja-JP" altLang="en-US" sz="2400" i="1" dirty="0" smtClean="0">
                <a:solidFill>
                  <a:schemeClr val="bg1">
                    <a:lumMod val="50000"/>
                  </a:schemeClr>
                </a:solidFill>
                <a:latin typeface="+mj-ea"/>
                <a:ea typeface="+mj-ea"/>
              </a:rPr>
              <a:t>と</a:t>
            </a:r>
            <a:r>
              <a:rPr lang="ja-JP" altLang="en-US" sz="2400" dirty="0" smtClean="0">
                <a:solidFill>
                  <a:schemeClr val="bg1">
                    <a:lumMod val="50000"/>
                  </a:schemeClr>
                </a:solidFill>
                <a:latin typeface="+mj-ea"/>
                <a:ea typeface="+mj-ea"/>
              </a:rPr>
              <a:t>共</a:t>
            </a:r>
            <a:r>
              <a:rPr lang="ja-JP" altLang="en-US" sz="2400" dirty="0">
                <a:solidFill>
                  <a:schemeClr val="bg1">
                    <a:lumMod val="50000"/>
                  </a:schemeClr>
                </a:solidFill>
                <a:latin typeface="+mj-ea"/>
                <a:ea typeface="+mj-ea"/>
              </a:rPr>
              <a:t>に行うマーケティングで</a:t>
            </a:r>
            <a:r>
              <a:rPr lang="ja-JP" altLang="en-US" sz="2400" dirty="0" smtClean="0">
                <a:solidFill>
                  <a:schemeClr val="bg1">
                    <a:lumMod val="50000"/>
                  </a:schemeClr>
                </a:solidFill>
                <a:latin typeface="+mj-ea"/>
                <a:ea typeface="+mj-ea"/>
              </a:rPr>
              <a:t>ある。</a:t>
            </a:r>
            <a:endParaRPr lang="en-US" altLang="ja-JP" sz="2400" dirty="0" smtClean="0">
              <a:solidFill>
                <a:schemeClr val="bg1">
                  <a:lumMod val="50000"/>
                </a:schemeClr>
              </a:solidFill>
              <a:latin typeface="+mj-ea"/>
              <a:ea typeface="+mj-ea"/>
            </a:endParaRPr>
          </a:p>
        </p:txBody>
      </p:sp>
      <p:sp>
        <p:nvSpPr>
          <p:cNvPr id="9" name="片側の 2 つの角を丸めた四角形 8"/>
          <p:cNvSpPr/>
          <p:nvPr/>
        </p:nvSpPr>
        <p:spPr>
          <a:xfrm>
            <a:off x="647564" y="2204864"/>
            <a:ext cx="7848871" cy="572129"/>
          </a:xfrm>
          <a:prstGeom prst="round2SameRect">
            <a:avLst>
              <a:gd name="adj1" fmla="val 42183"/>
              <a:gd name="adj2" fmla="val 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a:t>
            </a:r>
            <a:r>
              <a:rPr lang="en-US" altLang="ja-JP" sz="2400" dirty="0" smtClean="0">
                <a:latin typeface="+mj-ea"/>
                <a:ea typeface="+mj-ea"/>
              </a:rPr>
              <a:t>P</a:t>
            </a:r>
            <a:r>
              <a:rPr lang="ja-JP" altLang="en-US" sz="2400" dirty="0" smtClean="0">
                <a:latin typeface="+mj-ea"/>
                <a:ea typeface="+mj-ea"/>
              </a:rPr>
              <a:t>・</a:t>
            </a:r>
            <a:r>
              <a:rPr lang="en-US" altLang="ja-JP" sz="2400" dirty="0" smtClean="0">
                <a:latin typeface="+mj-ea"/>
              </a:rPr>
              <a:t>Kotler </a:t>
            </a:r>
            <a:r>
              <a:rPr lang="ja-JP" altLang="en-US" sz="2400" dirty="0" smtClean="0">
                <a:latin typeface="+mj-ea"/>
                <a:ea typeface="+mj-ea"/>
              </a:rPr>
              <a:t>（</a:t>
            </a:r>
            <a:r>
              <a:rPr lang="en-US" altLang="ja-JP" sz="2400" dirty="0" smtClean="0">
                <a:latin typeface="+mj-ea"/>
                <a:ea typeface="+mj-ea"/>
              </a:rPr>
              <a:t>2005</a:t>
            </a:r>
            <a:r>
              <a:rPr lang="ja-JP" altLang="en-US" sz="2400" dirty="0" smtClean="0">
                <a:latin typeface="+mj-ea"/>
                <a:ea typeface="+mj-ea"/>
              </a:rPr>
              <a:t>）による定義</a:t>
            </a:r>
            <a:endParaRPr kumimoji="1" lang="ja-JP" altLang="en-US" sz="2400" dirty="0">
              <a:latin typeface="+mj-ea"/>
              <a:ea typeface="+mj-ea"/>
            </a:endParaRPr>
          </a:p>
        </p:txBody>
      </p:sp>
      <p:sp>
        <p:nvSpPr>
          <p:cNvPr id="7" name="コンテンツ プレースホルダー 2"/>
          <p:cNvSpPr>
            <a:spLocks noGrp="1"/>
          </p:cNvSpPr>
          <p:nvPr>
            <p:ph sz="quarter" idx="1"/>
          </p:nvPr>
        </p:nvSpPr>
        <p:spPr>
          <a:xfrm>
            <a:off x="323528" y="1527048"/>
            <a:ext cx="8482144" cy="605808"/>
          </a:xfrm>
        </p:spPr>
        <p:txBody>
          <a:bodyPr>
            <a:normAutofit/>
          </a:bodyPr>
          <a:lstStyle/>
          <a:p>
            <a:pPr marL="0" indent="0">
              <a:buNone/>
            </a:pPr>
            <a:r>
              <a:rPr lang="en-US" altLang="ja-JP" sz="3200" dirty="0" smtClean="0">
                <a:solidFill>
                  <a:schemeClr val="accent1">
                    <a:lumMod val="60000"/>
                    <a:lumOff val="40000"/>
                  </a:schemeClr>
                </a:solidFill>
                <a:latin typeface="+mj-ea"/>
                <a:ea typeface="+mj-ea"/>
              </a:rPr>
              <a:t>CRM</a:t>
            </a:r>
            <a:r>
              <a:rPr lang="ja-JP" altLang="en-US" sz="3200" dirty="0" smtClean="0">
                <a:solidFill>
                  <a:schemeClr val="accent1">
                    <a:lumMod val="60000"/>
                    <a:lumOff val="40000"/>
                  </a:schemeClr>
                </a:solidFill>
                <a:latin typeface="+mj-ea"/>
                <a:ea typeface="+mj-ea"/>
              </a:rPr>
              <a:t>の定義</a:t>
            </a:r>
            <a:endParaRPr lang="en-US" altLang="ja-JP" sz="3200" dirty="0" smtClean="0">
              <a:solidFill>
                <a:schemeClr val="accent1">
                  <a:lumMod val="60000"/>
                  <a:lumOff val="40000"/>
                </a:schemeClr>
              </a:solidFill>
              <a:latin typeface="+mj-ea"/>
              <a:ea typeface="+mj-ea"/>
            </a:endParaRPr>
          </a:p>
        </p:txBody>
      </p:sp>
      <p:sp>
        <p:nvSpPr>
          <p:cNvPr id="10" name="正方形/長方形 9"/>
          <p:cNvSpPr/>
          <p:nvPr/>
        </p:nvSpPr>
        <p:spPr>
          <a:xfrm>
            <a:off x="395536" y="2734166"/>
            <a:ext cx="8352928" cy="26642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400" dirty="0" smtClean="0">
                <a:latin typeface="+mj-ea"/>
                <a:ea typeface="+mj-ea"/>
              </a:rPr>
              <a:t>商品の販売に応じて得られる利益の一部を</a:t>
            </a:r>
            <a:endParaRPr kumimoji="1" lang="en-US" altLang="ja-JP" sz="3400" dirty="0" smtClean="0">
              <a:latin typeface="+mj-ea"/>
              <a:ea typeface="+mj-ea"/>
            </a:endParaRPr>
          </a:p>
          <a:p>
            <a:pPr algn="ctr"/>
            <a:r>
              <a:rPr lang="ja-JP" altLang="en-US" sz="3400" dirty="0" smtClean="0">
                <a:latin typeface="+mj-ea"/>
                <a:ea typeface="+mj-ea"/>
              </a:rPr>
              <a:t>社会</a:t>
            </a:r>
            <a:r>
              <a:rPr lang="ja-JP" altLang="en-US" sz="3400" dirty="0">
                <a:latin typeface="+mj-ea"/>
                <a:ea typeface="+mj-ea"/>
              </a:rPr>
              <a:t>貢献</a:t>
            </a:r>
            <a:r>
              <a:rPr lang="ja-JP" altLang="en-US" sz="3400" dirty="0" smtClean="0">
                <a:latin typeface="+mj-ea"/>
                <a:ea typeface="+mj-ea"/>
              </a:rPr>
              <a:t>に役立てるマーケティング</a:t>
            </a:r>
            <a:endParaRPr lang="en-US" altLang="ja-JP" sz="3400" dirty="0" smtClean="0">
              <a:latin typeface="+mj-ea"/>
              <a:ea typeface="+mj-ea"/>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7</a:t>
            </a:fld>
            <a:endParaRPr kumimoji="1" lang="ja-JP" altLang="en-US" dirty="0"/>
          </a:p>
        </p:txBody>
      </p:sp>
      <p:sp>
        <p:nvSpPr>
          <p:cNvPr id="4" name="日付プレースホルダー 3"/>
          <p:cNvSpPr>
            <a:spLocks noGrp="1"/>
          </p:cNvSpPr>
          <p:nvPr>
            <p:ph type="dt" sz="half" idx="10"/>
          </p:nvPr>
        </p:nvSpPr>
        <p:spPr/>
        <p:txBody>
          <a:bodyPr/>
          <a:lstStyle/>
          <a:p>
            <a:fld id="{415D959B-CCE5-4A53-9249-E5F4B833FC3B}" type="datetime1">
              <a:rPr kumimoji="1" lang="ja-JP" altLang="en-US" smtClean="0"/>
              <a:t>2015/12/19</a:t>
            </a:fld>
            <a:endParaRPr kumimoji="1" lang="ja-JP" altLang="en-US"/>
          </a:p>
        </p:txBody>
      </p:sp>
    </p:spTree>
    <p:extLst>
      <p:ext uri="{BB962C8B-B14F-4D97-AF65-F5344CB8AC3E}">
        <p14:creationId xmlns:p14="http://schemas.microsoft.com/office/powerpoint/2010/main" val="4211507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楕円 2"/>
          <p:cNvSpPr/>
          <p:nvPr/>
        </p:nvSpPr>
        <p:spPr>
          <a:xfrm>
            <a:off x="8807" y="1772816"/>
            <a:ext cx="9180512" cy="4032448"/>
          </a:xfrm>
          <a:prstGeom prst="ellipse">
            <a:avLst/>
          </a:prstGeom>
          <a:solidFill>
            <a:srgbClr val="FFF8C2">
              <a:alpha val="40000"/>
            </a:srgb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右矢印 16"/>
          <p:cNvSpPr/>
          <p:nvPr/>
        </p:nvSpPr>
        <p:spPr>
          <a:xfrm>
            <a:off x="5320476" y="3637215"/>
            <a:ext cx="849058" cy="206791"/>
          </a:xfrm>
          <a:prstGeom prst="rightArrow">
            <a:avLst>
              <a:gd name="adj1" fmla="val 6506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8</a:t>
            </a:fld>
            <a:endParaRPr kumimoji="1" lang="ja-JP" altLang="en-US" dirty="0"/>
          </a:p>
        </p:txBody>
      </p:sp>
      <p:pic>
        <p:nvPicPr>
          <p:cNvPr id="1026" name="Picture 2" descr="買い物のイラスト「野菜とパンを買う主婦」">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5" y="2644885"/>
            <a:ext cx="1885340" cy="20492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ビルの町並み・オフィス街のイラスト">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6944" y="2696325"/>
            <a:ext cx="2270762" cy="202665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綺麗な地球のイラスト（環境問題）">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15105" y="2136087"/>
            <a:ext cx="2589708" cy="258970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リーダーのイラスト（女性）">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40160" y="3200764"/>
            <a:ext cx="1465951" cy="1465951"/>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900877" y="4745062"/>
            <a:ext cx="1018676" cy="369332"/>
          </a:xfrm>
          <a:prstGeom prst="rect">
            <a:avLst/>
          </a:prstGeom>
          <a:noFill/>
        </p:spPr>
        <p:txBody>
          <a:bodyPr wrap="square" rtlCol="0">
            <a:spAutoFit/>
          </a:bodyPr>
          <a:lstStyle/>
          <a:p>
            <a:r>
              <a:rPr kumimoji="1" lang="ja-JP" altLang="en-US" dirty="0" smtClean="0">
                <a:solidFill>
                  <a:schemeClr val="bg2">
                    <a:lumMod val="50000"/>
                  </a:schemeClr>
                </a:solidFill>
                <a:latin typeface="HGPｺﾞｼｯｸE" panose="020B0900000000000000" pitchFamily="50" charset="-128"/>
                <a:ea typeface="HGPｺﾞｼｯｸE" panose="020B0900000000000000" pitchFamily="50" charset="-128"/>
              </a:rPr>
              <a:t>消費者</a:t>
            </a:r>
            <a:endParaRPr kumimoji="1" lang="ja-JP" altLang="en-US" dirty="0">
              <a:solidFill>
                <a:schemeClr val="bg2">
                  <a:lumMod val="50000"/>
                </a:schemeClr>
              </a:solidFill>
              <a:latin typeface="HGPｺﾞｼｯｸE" panose="020B0900000000000000" pitchFamily="50" charset="-128"/>
              <a:ea typeface="HGPｺﾞｼｯｸE" panose="020B0900000000000000" pitchFamily="50" charset="-128"/>
            </a:endParaRPr>
          </a:p>
        </p:txBody>
      </p:sp>
      <p:sp>
        <p:nvSpPr>
          <p:cNvPr id="12" name="テキスト ボックス 11"/>
          <p:cNvSpPr txBox="1"/>
          <p:nvPr/>
        </p:nvSpPr>
        <p:spPr>
          <a:xfrm>
            <a:off x="3861824" y="4761111"/>
            <a:ext cx="703343" cy="369332"/>
          </a:xfrm>
          <a:prstGeom prst="rect">
            <a:avLst/>
          </a:prstGeom>
          <a:noFill/>
        </p:spPr>
        <p:txBody>
          <a:bodyPr wrap="square" rtlCol="0">
            <a:spAutoFit/>
          </a:bodyPr>
          <a:lstStyle/>
          <a:p>
            <a:r>
              <a:rPr kumimoji="1" lang="ja-JP" altLang="en-US" dirty="0" smtClean="0">
                <a:solidFill>
                  <a:schemeClr val="bg2">
                    <a:lumMod val="50000"/>
                  </a:schemeClr>
                </a:solidFill>
                <a:latin typeface="HGPｺﾞｼｯｸE" panose="020B0900000000000000" pitchFamily="50" charset="-128"/>
                <a:ea typeface="HGPｺﾞｼｯｸE" panose="020B0900000000000000" pitchFamily="50" charset="-128"/>
              </a:rPr>
              <a:t>企業</a:t>
            </a:r>
            <a:endParaRPr kumimoji="1" lang="ja-JP" altLang="en-US" dirty="0">
              <a:solidFill>
                <a:schemeClr val="bg2">
                  <a:lumMod val="50000"/>
                </a:schemeClr>
              </a:solidFill>
              <a:latin typeface="HGPｺﾞｼｯｸE" panose="020B0900000000000000" pitchFamily="50" charset="-128"/>
              <a:ea typeface="HGPｺﾞｼｯｸE" panose="020B0900000000000000" pitchFamily="50" charset="-128"/>
            </a:endParaRPr>
          </a:p>
        </p:txBody>
      </p:sp>
      <p:sp>
        <p:nvSpPr>
          <p:cNvPr id="5" name="右矢印 4"/>
          <p:cNvSpPr/>
          <p:nvPr/>
        </p:nvSpPr>
        <p:spPr>
          <a:xfrm>
            <a:off x="2109747" y="3476688"/>
            <a:ext cx="1022093" cy="338293"/>
          </a:xfrm>
          <a:prstGeom prst="rightArrow">
            <a:avLst>
              <a:gd name="adj1" fmla="val 6506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Picture 6" descr="http://iconhoihoi.oops.jp/sozai/icon/68-money2/icon_3g_192.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27706" y="3424714"/>
            <a:ext cx="547668" cy="5476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http://iconhoihoi.oops.jp/sozai/icon/68-money2/icon_3g_19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09747" y="3177322"/>
            <a:ext cx="919788" cy="919788"/>
          </a:xfrm>
          <a:prstGeom prst="rect">
            <a:avLst/>
          </a:prstGeom>
          <a:noFill/>
          <a:extLst>
            <a:ext uri="{909E8E84-426E-40DD-AFC4-6F175D3DCCD1}">
              <a14:hiddenFill xmlns:a14="http://schemas.microsoft.com/office/drawing/2010/main">
                <a:solidFill>
                  <a:srgbClr val="FFFFFF"/>
                </a:solidFill>
              </a14:hiddenFill>
            </a:ext>
          </a:extLst>
        </p:spPr>
      </p:pic>
      <p:sp>
        <p:nvSpPr>
          <p:cNvPr id="6" name="円形吹き出し 5"/>
          <p:cNvSpPr/>
          <p:nvPr/>
        </p:nvSpPr>
        <p:spPr>
          <a:xfrm>
            <a:off x="2541119" y="2644886"/>
            <a:ext cx="590721" cy="57197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mj-ea"/>
                <a:ea typeface="+mj-ea"/>
              </a:rPr>
              <a:t>売上</a:t>
            </a:r>
            <a:endParaRPr kumimoji="1" lang="ja-JP" altLang="en-US" sz="1400" b="1" dirty="0">
              <a:latin typeface="+mj-ea"/>
              <a:ea typeface="+mj-ea"/>
            </a:endParaRPr>
          </a:p>
        </p:txBody>
      </p:sp>
      <p:sp>
        <p:nvSpPr>
          <p:cNvPr id="20" name="円形吹き出し 19"/>
          <p:cNvSpPr/>
          <p:nvPr/>
        </p:nvSpPr>
        <p:spPr>
          <a:xfrm>
            <a:off x="5680014" y="2904718"/>
            <a:ext cx="590721" cy="57197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mj-ea"/>
                <a:ea typeface="+mj-ea"/>
              </a:rPr>
              <a:t>一部</a:t>
            </a:r>
            <a:endParaRPr kumimoji="1" lang="ja-JP" altLang="en-US" sz="1400" b="1" dirty="0">
              <a:latin typeface="+mj-ea"/>
              <a:ea typeface="+mj-ea"/>
            </a:endParaRPr>
          </a:p>
        </p:txBody>
      </p:sp>
      <p:sp>
        <p:nvSpPr>
          <p:cNvPr id="8" name="日付プレースホルダー 7"/>
          <p:cNvSpPr>
            <a:spLocks noGrp="1"/>
          </p:cNvSpPr>
          <p:nvPr>
            <p:ph type="dt" sz="half" idx="10"/>
          </p:nvPr>
        </p:nvSpPr>
        <p:spPr/>
        <p:txBody>
          <a:bodyPr/>
          <a:lstStyle/>
          <a:p>
            <a:fld id="{66EDB7A5-92C8-4A2C-8F5B-E3C9830133FF}" type="datetime1">
              <a:rPr kumimoji="1" lang="ja-JP" altLang="en-US" smtClean="0"/>
              <a:t>2015/12/19</a:t>
            </a:fld>
            <a:endParaRPr kumimoji="1" lang="ja-JP" altLang="en-US"/>
          </a:p>
        </p:txBody>
      </p:sp>
      <p:sp>
        <p:nvSpPr>
          <p:cNvPr id="21" name="コンテンツ プレースホルダー 2"/>
          <p:cNvSpPr>
            <a:spLocks noGrp="1"/>
          </p:cNvSpPr>
          <p:nvPr>
            <p:ph sz="quarter" idx="1"/>
          </p:nvPr>
        </p:nvSpPr>
        <p:spPr>
          <a:xfrm>
            <a:off x="323528" y="1527048"/>
            <a:ext cx="8482144" cy="605808"/>
          </a:xfrm>
        </p:spPr>
        <p:txBody>
          <a:bodyPr>
            <a:normAutofit/>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とは・・・</a:t>
            </a:r>
            <a:endParaRPr lang="en-US" altLang="ja-JP" sz="3200" dirty="0" smtClean="0">
              <a:solidFill>
                <a:schemeClr val="accent1"/>
              </a:solidFill>
              <a:latin typeface="+mj-ea"/>
              <a:ea typeface="+mj-ea"/>
            </a:endParaRPr>
          </a:p>
        </p:txBody>
      </p:sp>
      <p:sp>
        <p:nvSpPr>
          <p:cNvPr id="9" name="星 32 8"/>
          <p:cNvSpPr/>
          <p:nvPr/>
        </p:nvSpPr>
        <p:spPr>
          <a:xfrm>
            <a:off x="7545971" y="3046752"/>
            <a:ext cx="1255918" cy="755923"/>
          </a:xfrm>
          <a:prstGeom prst="star32">
            <a:avLst>
              <a:gd name="adj" fmla="val 48693"/>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7568122" y="3250280"/>
            <a:ext cx="1371164" cy="307777"/>
          </a:xfrm>
          <a:prstGeom prst="rect">
            <a:avLst/>
          </a:prstGeom>
          <a:noFill/>
        </p:spPr>
        <p:txBody>
          <a:bodyPr wrap="square" rtlCol="0">
            <a:spAutoFit/>
          </a:bodyPr>
          <a:lstStyle/>
          <a:p>
            <a:r>
              <a:rPr kumimoji="1" lang="ja-JP" altLang="en-US" sz="1400" dirty="0" smtClean="0">
                <a:solidFill>
                  <a:schemeClr val="accent1"/>
                </a:solidFill>
                <a:latin typeface="HGPｺﾞｼｯｸE" panose="020B0900000000000000" pitchFamily="50" charset="-128"/>
                <a:ea typeface="HGPｺﾞｼｯｸE" panose="020B0900000000000000" pitchFamily="50" charset="-128"/>
              </a:rPr>
              <a:t>社会貢献活動</a:t>
            </a:r>
            <a:endParaRPr kumimoji="1" lang="ja-JP" altLang="en-US" sz="1400" dirty="0">
              <a:solidFill>
                <a:schemeClr val="accent1"/>
              </a:solidFill>
              <a:latin typeface="HGPｺﾞｼｯｸE" panose="020B0900000000000000" pitchFamily="50" charset="-128"/>
              <a:ea typeface="HGPｺﾞｼｯｸE" panose="020B0900000000000000" pitchFamily="50" charset="-128"/>
            </a:endParaRPr>
          </a:p>
        </p:txBody>
      </p:sp>
      <p:sp>
        <p:nvSpPr>
          <p:cNvPr id="22" name="テキスト ボックス 21"/>
          <p:cNvSpPr txBox="1"/>
          <p:nvPr/>
        </p:nvSpPr>
        <p:spPr>
          <a:xfrm>
            <a:off x="6315105" y="4745062"/>
            <a:ext cx="1391006" cy="492443"/>
          </a:xfrm>
          <a:prstGeom prst="rect">
            <a:avLst/>
          </a:prstGeom>
          <a:noFill/>
        </p:spPr>
        <p:txBody>
          <a:bodyPr wrap="square" rtlCol="0">
            <a:spAutoFit/>
          </a:bodyPr>
          <a:lstStyle/>
          <a:p>
            <a:r>
              <a:rPr kumimoji="1" lang="ja-JP" altLang="en-US" sz="1400" dirty="0" smtClean="0">
                <a:solidFill>
                  <a:schemeClr val="bg2">
                    <a:lumMod val="50000"/>
                  </a:schemeClr>
                </a:solidFill>
                <a:latin typeface="HGPｺﾞｼｯｸE" panose="020B0900000000000000" pitchFamily="50" charset="-128"/>
                <a:ea typeface="HGPｺﾞｼｯｸE" panose="020B0900000000000000" pitchFamily="50" charset="-128"/>
              </a:rPr>
              <a:t>支援を行う組織</a:t>
            </a:r>
            <a:endParaRPr kumimoji="1" lang="en-US" altLang="ja-JP" sz="1400" dirty="0" smtClean="0">
              <a:solidFill>
                <a:schemeClr val="bg2">
                  <a:lumMod val="50000"/>
                </a:schemeClr>
              </a:solidFill>
              <a:latin typeface="HGPｺﾞｼｯｸE" panose="020B0900000000000000" pitchFamily="50" charset="-128"/>
              <a:ea typeface="HGPｺﾞｼｯｸE" panose="020B0900000000000000" pitchFamily="50" charset="-128"/>
            </a:endParaRPr>
          </a:p>
          <a:p>
            <a:r>
              <a:rPr kumimoji="1" lang="ja-JP" altLang="en-US" sz="1200" dirty="0" smtClean="0">
                <a:solidFill>
                  <a:schemeClr val="bg2">
                    <a:lumMod val="50000"/>
                  </a:schemeClr>
                </a:solidFill>
                <a:latin typeface="HGPｺﾞｼｯｸE" panose="020B0900000000000000" pitchFamily="50" charset="-128"/>
                <a:ea typeface="HGPｺﾞｼｯｸE" panose="020B0900000000000000" pitchFamily="50" charset="-128"/>
              </a:rPr>
              <a:t>（ＮＧＯ・ＮＰＯ等）</a:t>
            </a:r>
            <a:endParaRPr kumimoji="1" lang="ja-JP" altLang="en-US" sz="1200" dirty="0">
              <a:solidFill>
                <a:schemeClr val="bg2">
                  <a:lumMod val="50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8627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anim calcmode="lin" valueType="num">
                                      <p:cBhvr>
                                        <p:cTn id="13" dur="750" fill="hold"/>
                                        <p:tgtEl>
                                          <p:spTgt spid="19"/>
                                        </p:tgtEl>
                                        <p:attrNameLst>
                                          <p:attrName>ppt_x</p:attrName>
                                        </p:attrNameLst>
                                      </p:cBhvr>
                                      <p:tavLst>
                                        <p:tav tm="0">
                                          <p:val>
                                            <p:strVal val="#ppt_x"/>
                                          </p:val>
                                        </p:tav>
                                        <p:tav tm="100000">
                                          <p:val>
                                            <p:strVal val="#ppt_x"/>
                                          </p:val>
                                        </p:tav>
                                      </p:tavLst>
                                    </p:anim>
                                    <p:anim calcmode="lin" valueType="num">
                                      <p:cBhvr>
                                        <p:cTn id="14" dur="75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750"/>
                                        <p:tgtEl>
                                          <p:spTgt spid="17"/>
                                        </p:tgtEl>
                                      </p:cBhvr>
                                    </p:animEffect>
                                    <p:anim calcmode="lin" valueType="num">
                                      <p:cBhvr>
                                        <p:cTn id="19" dur="750" fill="hold"/>
                                        <p:tgtEl>
                                          <p:spTgt spid="17"/>
                                        </p:tgtEl>
                                        <p:attrNameLst>
                                          <p:attrName>ppt_x</p:attrName>
                                        </p:attrNameLst>
                                      </p:cBhvr>
                                      <p:tavLst>
                                        <p:tav tm="0">
                                          <p:val>
                                            <p:strVal val="#ppt_x"/>
                                          </p:val>
                                        </p:tav>
                                        <p:tav tm="100000">
                                          <p:val>
                                            <p:strVal val="#ppt_x"/>
                                          </p:val>
                                        </p:tav>
                                      </p:tavLst>
                                    </p:anim>
                                    <p:anim calcmode="lin" valueType="num">
                                      <p:cBhvr>
                                        <p:cTn id="20" dur="75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750"/>
                                        <p:tgtEl>
                                          <p:spTgt spid="10"/>
                                        </p:tgtEl>
                                      </p:cBhvr>
                                    </p:animEffect>
                                    <p:anim calcmode="lin" valueType="num">
                                      <p:cBhvr>
                                        <p:cTn id="24" dur="750" fill="hold"/>
                                        <p:tgtEl>
                                          <p:spTgt spid="10"/>
                                        </p:tgtEl>
                                        <p:attrNameLst>
                                          <p:attrName>ppt_x</p:attrName>
                                        </p:attrNameLst>
                                      </p:cBhvr>
                                      <p:tavLst>
                                        <p:tav tm="0">
                                          <p:val>
                                            <p:strVal val="#ppt_x"/>
                                          </p:val>
                                        </p:tav>
                                        <p:tav tm="100000">
                                          <p:val>
                                            <p:strVal val="#ppt_x"/>
                                          </p:val>
                                        </p:tav>
                                      </p:tavLst>
                                    </p:anim>
                                    <p:anim calcmode="lin" valueType="num">
                                      <p:cBhvr>
                                        <p:cTn id="2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楕円 2"/>
          <p:cNvSpPr/>
          <p:nvPr/>
        </p:nvSpPr>
        <p:spPr>
          <a:xfrm>
            <a:off x="4067943" y="1772816"/>
            <a:ext cx="5121375" cy="4032448"/>
          </a:xfrm>
          <a:prstGeom prst="ellipse">
            <a:avLst/>
          </a:prstGeom>
          <a:solidFill>
            <a:srgbClr val="FFF8C2">
              <a:alpha val="40000"/>
            </a:srgb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9</a:t>
            </a:fld>
            <a:endParaRPr kumimoji="1" lang="ja-JP" altLang="en-US" dirty="0"/>
          </a:p>
        </p:txBody>
      </p:sp>
      <p:pic>
        <p:nvPicPr>
          <p:cNvPr id="1030" name="Picture 6" descr="綺麗な地球のイラスト（環境問題）">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4421" y="2015768"/>
            <a:ext cx="3165772" cy="316577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リーダーのイラスト（女性）">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45265" y="3389498"/>
            <a:ext cx="1792042" cy="1792042"/>
          </a:xfrm>
          <a:prstGeom prst="rect">
            <a:avLst/>
          </a:prstGeom>
          <a:noFill/>
          <a:extLst>
            <a:ext uri="{909E8E84-426E-40DD-AFC4-6F175D3DCCD1}">
              <a14:hiddenFill xmlns:a14="http://schemas.microsoft.com/office/drawing/2010/main">
                <a:solidFill>
                  <a:srgbClr val="FFFFFF"/>
                </a:solidFill>
              </a14:hiddenFill>
            </a:ext>
          </a:extLst>
        </p:spPr>
      </p:pic>
      <p:sp>
        <p:nvSpPr>
          <p:cNvPr id="8" name="日付プレースホルダー 7"/>
          <p:cNvSpPr>
            <a:spLocks noGrp="1"/>
          </p:cNvSpPr>
          <p:nvPr>
            <p:ph type="dt" sz="half" idx="10"/>
          </p:nvPr>
        </p:nvSpPr>
        <p:spPr/>
        <p:txBody>
          <a:bodyPr/>
          <a:lstStyle/>
          <a:p>
            <a:fld id="{D6A09A65-EB3A-45A0-A05D-E1309996D37D}" type="datetime1">
              <a:rPr kumimoji="1" lang="ja-JP" altLang="en-US" smtClean="0"/>
              <a:t>2015/12/19</a:t>
            </a:fld>
            <a:endParaRPr kumimoji="1" lang="ja-JP" altLang="en-US"/>
          </a:p>
        </p:txBody>
      </p:sp>
      <p:sp>
        <p:nvSpPr>
          <p:cNvPr id="21" name="コンテンツ プレースホルダー 2"/>
          <p:cNvSpPr>
            <a:spLocks noGrp="1"/>
          </p:cNvSpPr>
          <p:nvPr>
            <p:ph sz="quarter" idx="1"/>
          </p:nvPr>
        </p:nvSpPr>
        <p:spPr>
          <a:xfrm>
            <a:off x="323528" y="1527048"/>
            <a:ext cx="8482144" cy="605808"/>
          </a:xfrm>
        </p:spPr>
        <p:txBody>
          <a:bodyPr>
            <a:normAutofit/>
          </a:bodyPr>
          <a:lstStyle/>
          <a:p>
            <a:pPr marL="0" indent="0">
              <a:buNone/>
            </a:pPr>
            <a:r>
              <a:rPr lang="ja-JP" altLang="en-US" sz="3200" dirty="0" smtClean="0">
                <a:solidFill>
                  <a:schemeClr val="accent1"/>
                </a:solidFill>
                <a:latin typeface="+mj-ea"/>
                <a:ea typeface="+mj-ea"/>
              </a:rPr>
              <a:t>コーズとは・・・</a:t>
            </a:r>
            <a:endParaRPr lang="en-US" altLang="ja-JP" sz="3200" dirty="0" smtClean="0">
              <a:solidFill>
                <a:schemeClr val="accent1"/>
              </a:solidFill>
              <a:latin typeface="+mj-ea"/>
              <a:ea typeface="+mj-ea"/>
            </a:endParaRPr>
          </a:p>
        </p:txBody>
      </p:sp>
      <p:sp>
        <p:nvSpPr>
          <p:cNvPr id="22" name="コンテンツ プレースホルダー 3"/>
          <p:cNvSpPr txBox="1">
            <a:spLocks/>
          </p:cNvSpPr>
          <p:nvPr/>
        </p:nvSpPr>
        <p:spPr>
          <a:xfrm>
            <a:off x="395536" y="2420888"/>
            <a:ext cx="4032448" cy="1973960"/>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pPr marL="0" indent="0" algn="ctr">
              <a:buFont typeface="Wingdings 2"/>
              <a:buNone/>
            </a:pPr>
            <a:r>
              <a:rPr lang="ja-JP" altLang="en-US" dirty="0" smtClean="0">
                <a:latin typeface="+mj-ea"/>
                <a:ea typeface="+mj-ea"/>
              </a:rPr>
              <a:t>「良いことなので、</a:t>
            </a:r>
            <a:endParaRPr lang="en-US" altLang="ja-JP" dirty="0" smtClean="0">
              <a:latin typeface="+mj-ea"/>
              <a:ea typeface="+mj-ea"/>
            </a:endParaRPr>
          </a:p>
          <a:p>
            <a:pPr marL="0" indent="0" algn="ctr">
              <a:buFont typeface="Wingdings 2"/>
              <a:buNone/>
            </a:pPr>
            <a:r>
              <a:rPr lang="ja-JP" altLang="en-US" dirty="0" smtClean="0">
                <a:latin typeface="+mj-ea"/>
                <a:ea typeface="+mj-ea"/>
              </a:rPr>
              <a:t>援助をしたくなる対象」</a:t>
            </a:r>
            <a:endParaRPr lang="en-US" altLang="ja-JP" dirty="0" smtClean="0">
              <a:latin typeface="+mj-ea"/>
              <a:ea typeface="+mj-ea"/>
            </a:endParaRPr>
          </a:p>
          <a:p>
            <a:pPr marL="0" indent="0" algn="r">
              <a:buFont typeface="Wingdings 2"/>
              <a:buNone/>
            </a:pPr>
            <a:r>
              <a:rPr lang="ja-JP" altLang="en-US" sz="1800" dirty="0" smtClean="0">
                <a:latin typeface="+mj-ea"/>
                <a:ea typeface="+mj-ea"/>
              </a:rPr>
              <a:t>世良（</a:t>
            </a:r>
            <a:r>
              <a:rPr lang="en-US" altLang="ja-JP" sz="1800" dirty="0" smtClean="0">
                <a:latin typeface="+mj-ea"/>
                <a:ea typeface="+mj-ea"/>
              </a:rPr>
              <a:t>2014</a:t>
            </a:r>
            <a:r>
              <a:rPr lang="ja-JP" altLang="en-US" sz="1800" dirty="0" smtClean="0">
                <a:latin typeface="+mj-ea"/>
                <a:ea typeface="+mj-ea"/>
              </a:rPr>
              <a:t>）</a:t>
            </a:r>
            <a:endParaRPr lang="en-US" altLang="ja-JP" sz="1800" dirty="0">
              <a:latin typeface="+mj-ea"/>
              <a:ea typeface="+mj-ea"/>
            </a:endParaRPr>
          </a:p>
        </p:txBody>
      </p:sp>
      <p:sp>
        <p:nvSpPr>
          <p:cNvPr id="11" name="テキスト ボックス 10"/>
          <p:cNvSpPr txBox="1"/>
          <p:nvPr/>
        </p:nvSpPr>
        <p:spPr>
          <a:xfrm>
            <a:off x="827584" y="4509120"/>
            <a:ext cx="3600400" cy="923330"/>
          </a:xfrm>
          <a:prstGeom prst="rect">
            <a:avLst/>
          </a:prstGeom>
          <a:noFill/>
        </p:spPr>
        <p:txBody>
          <a:bodyPr wrap="square" rtlCol="0">
            <a:spAutoFit/>
          </a:bodyPr>
          <a:lstStyle/>
          <a:p>
            <a:r>
              <a:rPr kumimoji="1" lang="ja-JP" altLang="en-US" dirty="0" smtClean="0">
                <a:latin typeface="+mj-ea"/>
                <a:ea typeface="+mj-ea"/>
              </a:rPr>
              <a:t>「組織（</a:t>
            </a:r>
            <a:r>
              <a:rPr lang="en-US" altLang="ja-JP" dirty="0" smtClean="0">
                <a:latin typeface="+mj-ea"/>
                <a:ea typeface="+mj-ea"/>
              </a:rPr>
              <a:t>organization)</a:t>
            </a:r>
            <a:r>
              <a:rPr kumimoji="1" lang="ja-JP" altLang="en-US" dirty="0" smtClean="0">
                <a:latin typeface="+mj-ea"/>
                <a:ea typeface="+mj-ea"/>
              </a:rPr>
              <a:t>」</a:t>
            </a:r>
            <a:endParaRPr kumimoji="1" lang="en-US" altLang="ja-JP" dirty="0" smtClean="0">
              <a:latin typeface="+mj-ea"/>
              <a:ea typeface="+mj-ea"/>
            </a:endParaRPr>
          </a:p>
          <a:p>
            <a:r>
              <a:rPr kumimoji="1" lang="ja-JP" altLang="en-US" dirty="0" smtClean="0">
                <a:latin typeface="+mj-ea"/>
                <a:ea typeface="+mj-ea"/>
              </a:rPr>
              <a:t>「計画</a:t>
            </a:r>
            <a:r>
              <a:rPr kumimoji="1" lang="en-US" altLang="ja-JP" dirty="0" smtClean="0">
                <a:latin typeface="+mj-ea"/>
                <a:ea typeface="+mj-ea"/>
              </a:rPr>
              <a:t>(plan)</a:t>
            </a:r>
            <a:r>
              <a:rPr kumimoji="1" lang="ja-JP" altLang="en-US" dirty="0" smtClean="0">
                <a:latin typeface="+mj-ea"/>
                <a:ea typeface="+mj-ea"/>
              </a:rPr>
              <a:t>」</a:t>
            </a:r>
            <a:endParaRPr kumimoji="1" lang="en-US" altLang="ja-JP" dirty="0" smtClean="0">
              <a:latin typeface="+mj-ea"/>
              <a:ea typeface="+mj-ea"/>
            </a:endParaRPr>
          </a:p>
          <a:p>
            <a:r>
              <a:rPr kumimoji="1" lang="ja-JP" altLang="en-US" dirty="0" smtClean="0">
                <a:latin typeface="+mj-ea"/>
                <a:ea typeface="+mj-ea"/>
              </a:rPr>
              <a:t>「活動</a:t>
            </a:r>
            <a:r>
              <a:rPr kumimoji="1" lang="en-US" altLang="ja-JP" dirty="0" smtClean="0">
                <a:latin typeface="+mj-ea"/>
                <a:ea typeface="+mj-ea"/>
              </a:rPr>
              <a:t>(activity)</a:t>
            </a:r>
            <a:r>
              <a:rPr kumimoji="1" lang="ja-JP" altLang="en-US" dirty="0" smtClean="0">
                <a:latin typeface="+mj-ea"/>
                <a:ea typeface="+mj-ea"/>
              </a:rPr>
              <a:t>」           が含まれる</a:t>
            </a:r>
            <a:endParaRPr kumimoji="1" lang="ja-JP" altLang="en-US" dirty="0">
              <a:latin typeface="+mj-ea"/>
              <a:ea typeface="+mj-ea"/>
            </a:endParaRPr>
          </a:p>
        </p:txBody>
      </p:sp>
      <p:sp>
        <p:nvSpPr>
          <p:cNvPr id="12" name="星 32 11"/>
          <p:cNvSpPr/>
          <p:nvPr/>
        </p:nvSpPr>
        <p:spPr>
          <a:xfrm>
            <a:off x="6725822" y="3220692"/>
            <a:ext cx="1255918" cy="755923"/>
          </a:xfrm>
          <a:prstGeom prst="star32">
            <a:avLst>
              <a:gd name="adj" fmla="val 48693"/>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6747973" y="3424220"/>
            <a:ext cx="1371164" cy="307777"/>
          </a:xfrm>
          <a:prstGeom prst="rect">
            <a:avLst/>
          </a:prstGeom>
          <a:noFill/>
        </p:spPr>
        <p:txBody>
          <a:bodyPr wrap="square" rtlCol="0">
            <a:spAutoFit/>
          </a:bodyPr>
          <a:lstStyle/>
          <a:p>
            <a:r>
              <a:rPr kumimoji="1" lang="ja-JP" altLang="en-US" sz="1400" dirty="0" smtClean="0">
                <a:solidFill>
                  <a:schemeClr val="accent1"/>
                </a:solidFill>
                <a:latin typeface="HGPｺﾞｼｯｸE" panose="020B0900000000000000" pitchFamily="50" charset="-128"/>
                <a:ea typeface="HGPｺﾞｼｯｸE" panose="020B0900000000000000" pitchFamily="50" charset="-128"/>
              </a:rPr>
              <a:t>社会貢献活動</a:t>
            </a:r>
            <a:endParaRPr kumimoji="1" lang="ja-JP" altLang="en-US" sz="1400" dirty="0">
              <a:solidFill>
                <a:schemeClr val="accent1"/>
              </a:solidFill>
              <a:latin typeface="HGPｺﾞｼｯｸE" panose="020B0900000000000000" pitchFamily="50" charset="-128"/>
              <a:ea typeface="HGPｺﾞｼｯｸE" panose="020B0900000000000000" pitchFamily="50" charset="-128"/>
            </a:endParaRPr>
          </a:p>
        </p:txBody>
      </p:sp>
      <p:sp>
        <p:nvSpPr>
          <p:cNvPr id="14" name="星 32 13"/>
          <p:cNvSpPr/>
          <p:nvPr/>
        </p:nvSpPr>
        <p:spPr>
          <a:xfrm>
            <a:off x="4606425" y="4529126"/>
            <a:ext cx="1255918" cy="755923"/>
          </a:xfrm>
          <a:prstGeom prst="star32">
            <a:avLst>
              <a:gd name="adj" fmla="val 48693"/>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p:cNvSpPr txBox="1"/>
          <p:nvPr/>
        </p:nvSpPr>
        <p:spPr>
          <a:xfrm>
            <a:off x="4628576" y="4732654"/>
            <a:ext cx="1371164" cy="307777"/>
          </a:xfrm>
          <a:prstGeom prst="rect">
            <a:avLst/>
          </a:prstGeom>
          <a:noFill/>
        </p:spPr>
        <p:txBody>
          <a:bodyPr wrap="square" rtlCol="0">
            <a:spAutoFit/>
          </a:bodyPr>
          <a:lstStyle/>
          <a:p>
            <a:r>
              <a:rPr kumimoji="1" lang="ja-JP" altLang="en-US" sz="1400" dirty="0" smtClean="0">
                <a:solidFill>
                  <a:schemeClr val="accent1"/>
                </a:solidFill>
                <a:latin typeface="HGPｺﾞｼｯｸE" panose="020B0900000000000000" pitchFamily="50" charset="-128"/>
                <a:ea typeface="HGPｺﾞｼｯｸE" panose="020B0900000000000000" pitchFamily="50" charset="-128"/>
              </a:rPr>
              <a:t>活動する組織</a:t>
            </a:r>
            <a:endParaRPr kumimoji="1" lang="ja-JP" altLang="en-US" sz="1400" dirty="0">
              <a:solidFill>
                <a:schemeClr val="accent1"/>
              </a:solidFill>
              <a:latin typeface="HGPｺﾞｼｯｸE" panose="020B0900000000000000" pitchFamily="50" charset="-128"/>
              <a:ea typeface="HGPｺﾞｼｯｸE" panose="020B0900000000000000" pitchFamily="50" charset="-128"/>
            </a:endParaRPr>
          </a:p>
        </p:txBody>
      </p:sp>
      <p:pic>
        <p:nvPicPr>
          <p:cNvPr id="1026" name="Picture 2" descr="カルテのイラスト">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33009" y="4289886"/>
            <a:ext cx="1361795" cy="1361795"/>
          </a:xfrm>
          <a:prstGeom prst="rect">
            <a:avLst/>
          </a:prstGeom>
          <a:noFill/>
          <a:extLst>
            <a:ext uri="{909E8E84-426E-40DD-AFC4-6F175D3DCCD1}">
              <a14:hiddenFill xmlns:a14="http://schemas.microsoft.com/office/drawing/2010/main">
                <a:solidFill>
                  <a:srgbClr val="FFFFFF"/>
                </a:solidFill>
              </a14:hiddenFill>
            </a:ext>
          </a:extLst>
        </p:spPr>
      </p:pic>
      <p:sp>
        <p:nvSpPr>
          <p:cNvPr id="20" name="星 32 19"/>
          <p:cNvSpPr/>
          <p:nvPr/>
        </p:nvSpPr>
        <p:spPr>
          <a:xfrm>
            <a:off x="6861554" y="4812054"/>
            <a:ext cx="1255918" cy="755923"/>
          </a:xfrm>
          <a:prstGeom prst="star32">
            <a:avLst>
              <a:gd name="adj" fmla="val 48693"/>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6883705" y="5015582"/>
            <a:ext cx="1204153" cy="307777"/>
          </a:xfrm>
          <a:prstGeom prst="rect">
            <a:avLst/>
          </a:prstGeom>
          <a:noFill/>
        </p:spPr>
        <p:txBody>
          <a:bodyPr wrap="square" rtlCol="0">
            <a:spAutoFit/>
          </a:bodyPr>
          <a:lstStyle/>
          <a:p>
            <a:pPr algn="ctr"/>
            <a:r>
              <a:rPr kumimoji="1" lang="ja-JP" altLang="en-US" sz="1400" dirty="0" smtClean="0">
                <a:solidFill>
                  <a:schemeClr val="accent1"/>
                </a:solidFill>
                <a:latin typeface="HGPｺﾞｼｯｸE" panose="020B0900000000000000" pitchFamily="50" charset="-128"/>
                <a:ea typeface="HGPｺﾞｼｯｸE" panose="020B0900000000000000" pitchFamily="50" charset="-128"/>
              </a:rPr>
              <a:t>活動の計画</a:t>
            </a:r>
            <a:endParaRPr kumimoji="1" lang="ja-JP" altLang="en-US" sz="1400" dirty="0">
              <a:solidFill>
                <a:schemeClr val="accent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3717538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クール">
  <a:themeElements>
    <a:clrScheme name="クール">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クール">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クール">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4256</TotalTime>
  <Words>5208</Words>
  <Application>Microsoft Office PowerPoint</Application>
  <PresentationFormat>画面に合わせる (4:3)</PresentationFormat>
  <Paragraphs>1220</Paragraphs>
  <Slides>69</Slides>
  <Notes>61</Notes>
  <HiddenSlides>0</HiddenSlides>
  <MMClips>0</MMClips>
  <ScaleCrop>false</ScaleCrop>
  <HeadingPairs>
    <vt:vector size="4" baseType="variant">
      <vt:variant>
        <vt:lpstr>テーマ</vt:lpstr>
      </vt:variant>
      <vt:variant>
        <vt:i4>1</vt:i4>
      </vt:variant>
      <vt:variant>
        <vt:lpstr>スライド タイトル</vt:lpstr>
      </vt:variant>
      <vt:variant>
        <vt:i4>69</vt:i4>
      </vt:variant>
    </vt:vector>
  </HeadingPairs>
  <TitlesOfParts>
    <vt:vector size="70" baseType="lpstr">
      <vt:lpstr>クール</vt:lpstr>
      <vt:lpstr>コーズ・リレーテッド・マーケティングが 消費者のブランド態度へ及ぼす影響</vt:lpstr>
      <vt:lpstr>目次</vt:lpstr>
      <vt:lpstr>はじめに</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先行研究のレビュー</vt:lpstr>
      <vt:lpstr>先行研究のレビュー（１）</vt:lpstr>
      <vt:lpstr>先行研究のレビュー（２）</vt:lpstr>
      <vt:lpstr>先行研究のレビュー（３）</vt:lpstr>
      <vt:lpstr>先行研究のレビュー（４）</vt:lpstr>
      <vt:lpstr>先行研究のレビューまとめ</vt:lpstr>
      <vt:lpstr>問題意識</vt:lpstr>
      <vt:lpstr>予備調査</vt:lpstr>
      <vt:lpstr>コーズブランド適合度の尺度</vt:lpstr>
      <vt:lpstr>成功・失敗の基準</vt:lpstr>
      <vt:lpstr>予備調査概要</vt:lpstr>
      <vt:lpstr>調査結果</vt:lpstr>
      <vt:lpstr>調査結果</vt:lpstr>
      <vt:lpstr>調査結果</vt:lpstr>
      <vt:lpstr>調査結果</vt:lpstr>
      <vt:lpstr>結果からの考察</vt:lpstr>
      <vt:lpstr>既存研究との比較</vt:lpstr>
      <vt:lpstr>既存研究との比較</vt:lpstr>
      <vt:lpstr>既存研究との比較</vt:lpstr>
      <vt:lpstr>比較した結果から</vt:lpstr>
      <vt:lpstr>研究目的</vt:lpstr>
      <vt:lpstr>仮説導出①</vt:lpstr>
      <vt:lpstr>仮説導出</vt:lpstr>
      <vt:lpstr>仮説導出</vt:lpstr>
      <vt:lpstr>仮説導出</vt:lpstr>
      <vt:lpstr>仮説導出</vt:lpstr>
      <vt:lpstr>仮説</vt:lpstr>
      <vt:lpstr>補助研究</vt:lpstr>
      <vt:lpstr>補助研究</vt:lpstr>
      <vt:lpstr>本調査概要</vt:lpstr>
      <vt:lpstr>調査結果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補助研究</vt:lpstr>
      <vt:lpstr>学術的インプリケーション</vt:lpstr>
      <vt:lpstr>実務的インプリケーション</vt:lpstr>
      <vt:lpstr>今後の課題</vt:lpstr>
      <vt:lpstr>参考文献</vt:lpstr>
      <vt:lpstr>参考文献</vt:lpstr>
      <vt:lpstr>参考文献</vt:lpstr>
      <vt:lpstr>参考URL</vt:lpstr>
    </vt:vector>
  </TitlesOfParts>
  <Company>TOYO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CSRによる企業イメージの向上</dc:title>
  <dc:creator>TOYO UNIV</dc:creator>
  <cp:lastModifiedBy>MIYAKO</cp:lastModifiedBy>
  <cp:revision>352</cp:revision>
  <cp:lastPrinted>2015-12-18T10:39:57Z</cp:lastPrinted>
  <dcterms:created xsi:type="dcterms:W3CDTF">2015-05-19T05:21:22Z</dcterms:created>
  <dcterms:modified xsi:type="dcterms:W3CDTF">2015-12-19T11:22:56Z</dcterms:modified>
</cp:coreProperties>
</file>